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56" r:id="rId6"/>
    <p:sldId id="260" r:id="rId7"/>
    <p:sldId id="258" r:id="rId8"/>
    <p:sldId id="265" r:id="rId9"/>
    <p:sldId id="266" r:id="rId10"/>
    <p:sldId id="267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k:@MSITStore:C:\Program%20Files%20(x86)\PABC\PascalABC.chm::/StandardModules/GraphABC/window.htm" TargetMode="External"/><Relationship Id="rId3" Type="http://schemas.openxmlformats.org/officeDocument/2006/relationships/hyperlink" Target="mk:@MSITStore:C:\Program%20Files%20(x86)\PABC\PascalABC.chm::/StandardModules/GraphABC/colors.htm" TargetMode="External"/><Relationship Id="rId7" Type="http://schemas.openxmlformats.org/officeDocument/2006/relationships/hyperlink" Target="mk:@MSITStore:C:\Program%20Files%20(x86)\PABC\PascalABC.chm::/StandardModules/GraphABC/pictures.htm" TargetMode="External"/><Relationship Id="rId2" Type="http://schemas.openxmlformats.org/officeDocument/2006/relationships/hyperlink" Target="mk:@MSITStore:C:\Program%20Files%20(x86)\PABC\PascalABC.chm::/StandardModules/GraphABC/primitives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k:@MSITStore:C:\Program%20Files%20(x86)\PABC\PascalABC.chm::/StandardModules/GraphABC/font.htm" TargetMode="External"/><Relationship Id="rId5" Type="http://schemas.openxmlformats.org/officeDocument/2006/relationships/hyperlink" Target="mk:@MSITStore:C:\Program%20Files%20(x86)\PABC\PascalABC.chm::/StandardModules/GraphABC/brush.htm" TargetMode="External"/><Relationship Id="rId4" Type="http://schemas.openxmlformats.org/officeDocument/2006/relationships/hyperlink" Target="mk:@MSITStore:C:\Program%20Files%20(x86)\PABC\PascalABC.chm::/StandardModules/GraphABC/pen.htm" TargetMode="External"/><Relationship Id="rId9" Type="http://schemas.openxmlformats.org/officeDocument/2006/relationships/hyperlink" Target="mk:@MSITStore:C:\Program%20Files%20(x86)\PABC\PascalABC.chm::/StandardModules/GraphABC/output.ht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C:\Program%20Files%20(x86)\PABC\PascalABC.chm::/StandardModules/GraphABC/colors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Модули предназначены для разбиения текста программы на несколько файлов. В модулях описываются переменные, константы. Типы, классы, классы процедуры и функции.</a:t>
            </a:r>
          </a:p>
          <a:p>
            <a:pPr marL="0" indent="0">
              <a:buNone/>
            </a:pPr>
            <a:r>
              <a:rPr lang="ru-RU" dirty="0" smtClean="0"/>
              <a:t>Раздел подключения модулей начинается со служебного </a:t>
            </a:r>
            <a:r>
              <a:rPr lang="en-US" dirty="0" smtClean="0">
                <a:solidFill>
                  <a:srgbClr val="0070C0"/>
                </a:solidFill>
              </a:rPr>
              <a:t>uses</a:t>
            </a:r>
            <a:r>
              <a:rPr lang="ru-RU" dirty="0"/>
              <a:t>,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за которым следует список имен  модулей, перечисляемых через запятую.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15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000" dirty="0">
                <a:solidFill>
                  <a:srgbClr val="0070C0"/>
                </a:solidFill>
              </a:rPr>
              <a:t>Оконные </a:t>
            </a:r>
            <a:r>
              <a:rPr lang="ru-RU" sz="3000" dirty="0" smtClean="0">
                <a:solidFill>
                  <a:srgbClr val="0070C0"/>
                </a:solidFill>
              </a:rPr>
              <a:t>координаты</a:t>
            </a:r>
            <a:br>
              <a:rPr lang="ru-RU" sz="3000" dirty="0" smtClean="0">
                <a:solidFill>
                  <a:srgbClr val="0070C0"/>
                </a:solidFill>
              </a:rPr>
            </a:br>
            <a:endParaRPr lang="ru-RU" sz="3000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95536" y="4293096"/>
            <a:ext cx="3888432" cy="14401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600" dirty="0" smtClean="0"/>
              <a:t>Координата </a:t>
            </a:r>
            <a:r>
              <a:rPr lang="ru-RU" sz="3600" dirty="0">
                <a:solidFill>
                  <a:srgbClr val="0070C0"/>
                </a:solidFill>
              </a:rPr>
              <a:t>y</a:t>
            </a:r>
            <a:r>
              <a:rPr lang="ru-RU" sz="3600" dirty="0"/>
              <a:t> растет сверху вниз от 0 до значения </a:t>
            </a:r>
            <a:r>
              <a:rPr lang="ru-RU" sz="3600" dirty="0" err="1"/>
              <a:t>WindowHeight</a:t>
            </a:r>
            <a:endParaRPr lang="ru-RU" sz="36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283968" y="1600200"/>
            <a:ext cx="468052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0                         </a:t>
            </a:r>
            <a:r>
              <a:rPr lang="en-US" dirty="0" smtClean="0"/>
              <a:t>           </a:t>
            </a:r>
            <a:r>
              <a:rPr lang="en-US" dirty="0" err="1" smtClean="0"/>
              <a:t>WindowWidth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3140530"/>
            <a:ext cx="3888432" cy="31115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932040" y="2748382"/>
            <a:ext cx="3672408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598029" y="3140968"/>
            <a:ext cx="0" cy="273630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17909" y="625212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WindowHeight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403648" y="764704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800" dirty="0">
                <a:solidFill>
                  <a:prstClr val="black"/>
                </a:solidFill>
              </a:rPr>
              <a:t>Координата </a:t>
            </a:r>
            <a:r>
              <a:rPr lang="ru-RU" sz="2800" dirty="0">
                <a:solidFill>
                  <a:srgbClr val="0070C0"/>
                </a:solidFill>
              </a:rPr>
              <a:t>x </a:t>
            </a:r>
            <a:r>
              <a:rPr lang="ru-RU" sz="2800" dirty="0" smtClean="0">
                <a:solidFill>
                  <a:prstClr val="black"/>
                </a:solidFill>
              </a:rPr>
              <a:t>растет </a:t>
            </a:r>
            <a:r>
              <a:rPr lang="ru-RU" sz="2800" dirty="0">
                <a:solidFill>
                  <a:prstClr val="black"/>
                </a:solidFill>
              </a:rPr>
              <a:t>слева на право </a:t>
            </a:r>
            <a:r>
              <a:rPr lang="ru-RU" sz="2800" dirty="0" smtClean="0">
                <a:solidFill>
                  <a:prstClr val="black"/>
                </a:solidFill>
              </a:rPr>
              <a:t>от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ru-RU" sz="2800" dirty="0" smtClean="0">
                <a:solidFill>
                  <a:prstClr val="black"/>
                </a:solidFill>
              </a:rPr>
              <a:t>0 </a:t>
            </a:r>
            <a:r>
              <a:rPr lang="ru-RU" sz="2800" dirty="0">
                <a:solidFill>
                  <a:prstClr val="black"/>
                </a:solidFill>
              </a:rPr>
              <a:t>до </a:t>
            </a:r>
            <a:r>
              <a:rPr lang="en-US" sz="2800" dirty="0" smtClean="0">
                <a:solidFill>
                  <a:prstClr val="black"/>
                </a:solidFill>
              </a:rPr>
              <a:t>                </a:t>
            </a:r>
            <a:r>
              <a:rPr lang="ru-RU" sz="2800" dirty="0" smtClean="0">
                <a:solidFill>
                  <a:prstClr val="black"/>
                </a:solidFill>
              </a:rPr>
              <a:t>значения </a:t>
            </a:r>
            <a:r>
              <a:rPr lang="ru-RU" sz="2800" dirty="0" err="1">
                <a:solidFill>
                  <a:prstClr val="black"/>
                </a:solidFill>
              </a:rPr>
              <a:t>WindowWidth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2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По умолчанию размеры графического экрана 640 на 400 точек.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SetWindowSize</a:t>
            </a:r>
            <a:r>
              <a:rPr lang="ru-RU" dirty="0" smtClean="0"/>
              <a:t>(</a:t>
            </a:r>
            <a:r>
              <a:rPr lang="ru-RU" dirty="0" err="1" smtClean="0"/>
              <a:t>w,h</a:t>
            </a:r>
            <a:r>
              <a:rPr lang="ru-RU" dirty="0" smtClean="0"/>
              <a:t>);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Устанавливает ширину и высоту графического окна.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2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837713"/>
              </p:ext>
            </p:extLst>
          </p:nvPr>
        </p:nvGraphicFramePr>
        <p:xfrm>
          <a:off x="457200" y="1600200"/>
          <a:ext cx="8229600" cy="41330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82661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setpencolor</a:t>
                      </a:r>
                      <a:r>
                        <a:rPr lang="en-US" dirty="0" smtClean="0"/>
                        <a:t>(</a:t>
                      </a:r>
                      <a:r>
                        <a:rPr lang="ru-RU" dirty="0" smtClean="0"/>
                        <a:t>с)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устанавливает текущий цвет рисунка</a:t>
                      </a:r>
                      <a:endParaRPr lang="ru-RU" dirty="0"/>
                    </a:p>
                  </a:txBody>
                  <a:tcPr/>
                </a:tc>
              </a:tr>
              <a:tr h="8266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661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661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661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27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Стандартные модули</a:t>
            </a:r>
            <a:br>
              <a:rPr lang="ru-RU" dirty="0" smtClean="0"/>
            </a:br>
            <a:r>
              <a:rPr lang="ru-RU" dirty="0" smtClean="0"/>
              <a:t>Модуль </a:t>
            </a:r>
            <a:r>
              <a:rPr lang="en-US" dirty="0"/>
              <a:t>CRT</a:t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Язык Паскаль имеет специальную библиотеку работы </a:t>
            </a:r>
            <a:r>
              <a:rPr lang="ru-RU" dirty="0" smtClean="0"/>
              <a:t> с </a:t>
            </a:r>
            <a:r>
              <a:rPr lang="ru-RU" dirty="0"/>
              <a:t>экраном в текстовом режиме. </a:t>
            </a:r>
            <a:r>
              <a:rPr lang="ru-RU" dirty="0" smtClean="0"/>
              <a:t>Она называется </a:t>
            </a:r>
            <a:r>
              <a:rPr lang="ru-RU" dirty="0" err="1" smtClean="0"/>
              <a:t>CRT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Модуль </a:t>
            </a:r>
            <a:r>
              <a:rPr lang="ru-RU" dirty="0" err="1" smtClean="0">
                <a:solidFill>
                  <a:srgbClr val="0070C0"/>
                </a:solidFill>
              </a:rPr>
              <a:t>CRT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  содержит </a:t>
            </a:r>
            <a:r>
              <a:rPr lang="ru-RU" dirty="0"/>
              <a:t>набор подпрограмм, позволяющих </a:t>
            </a:r>
            <a:r>
              <a:rPr lang="ru-RU" dirty="0" smtClean="0"/>
              <a:t>задавать цвет </a:t>
            </a:r>
            <a:r>
              <a:rPr lang="ru-RU" dirty="0"/>
              <a:t>выводимых букв, цвет фона, устанавливать курсор в желаемую позицию.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В текстовом режиме считается, что окно содержит 25 строк по 80 колонок. В </a:t>
            </a:r>
            <a:r>
              <a:rPr lang="ru-RU" dirty="0" smtClean="0"/>
              <a:t>каждой позиции </a:t>
            </a:r>
            <a:r>
              <a:rPr lang="ru-RU" dirty="0"/>
              <a:t>может быть один символ (буква, цифра, специальные знаки). </a:t>
            </a:r>
            <a:r>
              <a:rPr lang="ru-RU" dirty="0" smtClean="0"/>
              <a:t>Графические объекты  </a:t>
            </a:r>
            <a:r>
              <a:rPr lang="ru-RU" dirty="0"/>
              <a:t>в текстовом окне не допустимы. </a:t>
            </a:r>
          </a:p>
          <a:p>
            <a:pPr marL="0" indent="0">
              <a:buNone/>
            </a:pPr>
            <a:r>
              <a:rPr lang="ru-RU" dirty="0" smtClean="0"/>
              <a:t>Подключив </a:t>
            </a:r>
            <a:r>
              <a:rPr lang="ru-RU" dirty="0"/>
              <a:t>модули </a:t>
            </a:r>
            <a:r>
              <a:rPr lang="ru-RU" dirty="0" err="1"/>
              <a:t>CRT</a:t>
            </a:r>
            <a:r>
              <a:rPr lang="ru-RU" dirty="0"/>
              <a:t> и </a:t>
            </a:r>
            <a:r>
              <a:rPr lang="ru-RU" dirty="0" err="1"/>
              <a:t>GraphABC</a:t>
            </a:r>
            <a:r>
              <a:rPr lang="ru-RU" dirty="0"/>
              <a:t> одновременно, можно совмещать вывод текста и графики. При этом, однако, запрещено изменение размеров </a:t>
            </a:r>
            <a:r>
              <a:rPr lang="ru-RU" dirty="0" smtClean="0"/>
              <a:t>окна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59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Процедуры и функции модуля </a:t>
            </a:r>
            <a:r>
              <a:rPr lang="ru-RU" b="1" dirty="0" err="1"/>
              <a:t>CRT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84976" cy="5904656"/>
          </a:xfrm>
        </p:spPr>
        <p:txBody>
          <a:bodyPr>
            <a:noAutofit/>
          </a:bodyPr>
          <a:lstStyle/>
          <a:p>
            <a:r>
              <a:rPr lang="ru-RU" sz="2400" dirty="0" err="1"/>
              <a:t>ClrScr</a:t>
            </a:r>
            <a:r>
              <a:rPr lang="ru-RU" sz="2400" dirty="0"/>
              <a:t> – очищает экран или текущее </a:t>
            </a:r>
            <a:r>
              <a:rPr lang="ru-RU" sz="2400" dirty="0" smtClean="0"/>
              <a:t>окно.</a:t>
            </a:r>
            <a:endParaRPr lang="ru-RU" sz="2400" dirty="0"/>
          </a:p>
          <a:p>
            <a:r>
              <a:rPr lang="ru-RU" sz="2400" dirty="0" err="1" smtClean="0"/>
              <a:t>TextColor</a:t>
            </a:r>
            <a:r>
              <a:rPr lang="ru-RU" sz="2400" dirty="0" smtClean="0"/>
              <a:t>(цвет</a:t>
            </a:r>
            <a:r>
              <a:rPr lang="ru-RU" sz="2400" dirty="0"/>
              <a:t>) – устанавливает текущий цвет </a:t>
            </a:r>
            <a:r>
              <a:rPr lang="ru-RU" sz="2400" dirty="0" smtClean="0"/>
              <a:t>букв</a:t>
            </a:r>
            <a:r>
              <a:rPr lang="ru-RU" sz="2400" dirty="0"/>
              <a:t>.</a:t>
            </a:r>
            <a:r>
              <a:rPr lang="ru-RU" sz="2400" dirty="0" smtClean="0"/>
              <a:t>                               По </a:t>
            </a:r>
            <a:r>
              <a:rPr lang="ru-RU" sz="2400" dirty="0"/>
              <a:t>умолчанию используется светло-серый </a:t>
            </a:r>
            <a:r>
              <a:rPr lang="ru-RU" sz="2400" dirty="0" smtClean="0"/>
              <a:t>цвет букв</a:t>
            </a:r>
            <a:r>
              <a:rPr lang="ru-RU" sz="2400" dirty="0"/>
              <a:t>.</a:t>
            </a:r>
          </a:p>
          <a:p>
            <a:r>
              <a:rPr lang="ru-RU" sz="2400" dirty="0" err="1" smtClean="0"/>
              <a:t>TextBackgroud</a:t>
            </a:r>
            <a:r>
              <a:rPr lang="ru-RU" sz="2400" dirty="0" smtClean="0"/>
              <a:t>(цвет</a:t>
            </a:r>
            <a:r>
              <a:rPr lang="ru-RU" sz="2400" dirty="0"/>
              <a:t>) – устанавливает текущий цвет </a:t>
            </a:r>
            <a:r>
              <a:rPr lang="ru-RU" sz="2400" dirty="0" smtClean="0"/>
              <a:t>фона</a:t>
            </a:r>
            <a:r>
              <a:rPr lang="ru-RU" sz="2400" dirty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 err="1"/>
              <a:t>GotoXY</a:t>
            </a:r>
            <a:r>
              <a:rPr lang="ru-RU" sz="2400" dirty="0"/>
              <a:t>(колонка, строка) – переводит курсор в указанную </a:t>
            </a:r>
            <a:r>
              <a:rPr lang="ru-RU" sz="2400" dirty="0" smtClean="0"/>
              <a:t>позицию. Обычно </a:t>
            </a:r>
            <a:r>
              <a:rPr lang="ru-RU" sz="2400" dirty="0"/>
              <a:t>экран в текстовом режиме содержит 80 колонок и 25 строк.</a:t>
            </a:r>
          </a:p>
          <a:p>
            <a:r>
              <a:rPr lang="ru-RU" sz="2400" dirty="0" smtClean="0"/>
              <a:t> </a:t>
            </a:r>
            <a:r>
              <a:rPr lang="ru-RU" sz="2400" dirty="0" err="1"/>
              <a:t>ReadKey</a:t>
            </a:r>
            <a:r>
              <a:rPr lang="ru-RU" sz="2400" dirty="0"/>
              <a:t> – ожидание нажатия на любую </a:t>
            </a:r>
            <a:r>
              <a:rPr lang="ru-RU" sz="2400" dirty="0" smtClean="0"/>
              <a:t>клавишу.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В качестве цвета может использоваться число от 0 до 15, но лучше </a:t>
            </a:r>
            <a:r>
              <a:rPr lang="ru-RU" sz="2400" dirty="0" smtClean="0"/>
              <a:t>пользоваться </a:t>
            </a:r>
            <a:r>
              <a:rPr lang="ru-RU" sz="2400" dirty="0" err="1" smtClean="0"/>
              <a:t>определенными</a:t>
            </a:r>
            <a:r>
              <a:rPr lang="ru-RU" sz="2400" dirty="0" smtClean="0"/>
              <a:t> </a:t>
            </a:r>
            <a:r>
              <a:rPr lang="ru-RU" sz="2400" dirty="0"/>
              <a:t>в модуле </a:t>
            </a:r>
            <a:r>
              <a:rPr lang="ru-RU" sz="2400" dirty="0" err="1"/>
              <a:t>CRT</a:t>
            </a:r>
            <a:r>
              <a:rPr lang="ru-RU" sz="2400" dirty="0"/>
              <a:t> константами</a:t>
            </a:r>
            <a:r>
              <a:rPr lang="ru-RU" sz="2400" dirty="0" smtClean="0"/>
              <a:t>:</a:t>
            </a:r>
          </a:p>
          <a:p>
            <a:pPr marL="0" indent="0">
              <a:buNone/>
            </a:pPr>
            <a:r>
              <a:rPr lang="en-US" sz="2400" dirty="0"/>
              <a:t>Black </a:t>
            </a:r>
            <a:r>
              <a:rPr lang="ru-RU" sz="2400" dirty="0" smtClean="0"/>
              <a:t>(</a:t>
            </a:r>
            <a:r>
              <a:rPr lang="ru-RU" sz="2400" dirty="0" err="1" smtClean="0"/>
              <a:t>Черный</a:t>
            </a:r>
            <a:r>
              <a:rPr lang="ru-RU" sz="2400" dirty="0" smtClean="0"/>
              <a:t>)- 0                             </a:t>
            </a:r>
            <a:endParaRPr lang="ru-RU" sz="2400" dirty="0"/>
          </a:p>
          <a:p>
            <a:pPr marL="0" indent="0">
              <a:buNone/>
            </a:pPr>
            <a:r>
              <a:rPr lang="en-US" sz="2400" dirty="0"/>
              <a:t>Blue </a:t>
            </a:r>
            <a:r>
              <a:rPr lang="ru-RU" sz="2400" dirty="0" smtClean="0"/>
              <a:t>  (Синий)- 1                                </a:t>
            </a:r>
            <a:endParaRPr lang="ru-RU" sz="2400" dirty="0"/>
          </a:p>
          <a:p>
            <a:pPr marL="0" indent="0">
              <a:buNone/>
            </a:pPr>
            <a:r>
              <a:rPr lang="en-US" sz="2400" dirty="0" smtClean="0"/>
              <a:t>Green</a:t>
            </a:r>
            <a:r>
              <a:rPr lang="ru-RU" sz="2400" dirty="0" smtClean="0"/>
              <a:t> (</a:t>
            </a:r>
            <a:r>
              <a:rPr lang="ru-RU" sz="2400" dirty="0" err="1" smtClean="0"/>
              <a:t>Зеленый</a:t>
            </a:r>
            <a:r>
              <a:rPr lang="ru-RU" sz="2400" dirty="0" smtClean="0"/>
              <a:t>) -2       </a:t>
            </a:r>
            <a:r>
              <a:rPr lang="en-US" sz="2400" dirty="0" smtClean="0"/>
              <a:t> </a:t>
            </a:r>
            <a:endParaRPr lang="ru-RU" sz="2400" dirty="0"/>
          </a:p>
          <a:p>
            <a:pPr marL="0" indent="0">
              <a:buNone/>
            </a:pPr>
            <a:r>
              <a:rPr lang="en-US" sz="2400" dirty="0"/>
              <a:t>Red </a:t>
            </a:r>
            <a:r>
              <a:rPr lang="ru-RU" sz="2400" dirty="0" smtClean="0"/>
              <a:t>(Красный) -4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6757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fr-FR" b="1" dirty="0">
                <a:solidFill>
                  <a:srgbClr val="FF0000"/>
                </a:solidFill>
                <a:latin typeface="Trebuchet MS"/>
              </a:rPr>
              <a:t>Program</a:t>
            </a:r>
            <a:r>
              <a:rPr lang="fr-FR" b="1" dirty="0">
                <a:solidFill>
                  <a:prstClr val="black"/>
                </a:solidFill>
                <a:latin typeface="Trebuchet MS"/>
              </a:rPr>
              <a:t> Card;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b="1" dirty="0">
                <a:solidFill>
                  <a:srgbClr val="4E67C8">
                    <a:lumMod val="75000"/>
                  </a:srgbClr>
                </a:solidFill>
                <a:latin typeface="Trebuchet MS"/>
              </a:rPr>
              <a:t>Uses</a:t>
            </a:r>
            <a:r>
              <a:rPr lang="fr-FR" b="1" dirty="0">
                <a:solidFill>
                  <a:prstClr val="black"/>
                </a:solidFill>
                <a:latin typeface="Trebuchet MS"/>
              </a:rPr>
              <a:t> CRT;  </a:t>
            </a:r>
            <a:r>
              <a:rPr lang="fr-FR" b="1" dirty="0" smtClean="0">
                <a:solidFill>
                  <a:prstClr val="black"/>
                </a:solidFill>
                <a:latin typeface="Trebuchet MS"/>
              </a:rPr>
              <a:t> </a:t>
            </a:r>
            <a:endParaRPr lang="fr-FR" b="1" dirty="0">
              <a:solidFill>
                <a:prstClr val="black"/>
              </a:solidFill>
              <a:latin typeface="Trebuchet MS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fr-FR" b="1" dirty="0">
                <a:solidFill>
                  <a:srgbClr val="FF0000"/>
                </a:solidFill>
                <a:latin typeface="Trebuchet MS"/>
              </a:rPr>
              <a:t>begin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b="1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fr-FR" b="1" i="1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ClrScr</a:t>
            </a:r>
            <a:r>
              <a:rPr lang="fr-FR" b="1" dirty="0">
                <a:solidFill>
                  <a:prstClr val="black"/>
                </a:solidFill>
                <a:latin typeface="Trebuchet MS"/>
              </a:rPr>
              <a:t>;               </a:t>
            </a:r>
            <a:endParaRPr lang="ru-RU" b="1" dirty="0">
              <a:solidFill>
                <a:prstClr val="black"/>
              </a:solidFill>
              <a:latin typeface="Trebuchet MS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b="1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fr-FR" b="1" i="1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TextColor(White)</a:t>
            </a:r>
            <a:r>
              <a:rPr lang="fr-FR" b="1" dirty="0">
                <a:solidFill>
                  <a:prstClr val="black"/>
                </a:solidFill>
                <a:latin typeface="Trebuchet MS"/>
              </a:rPr>
              <a:t>;    </a:t>
            </a:r>
            <a:endParaRPr lang="ru-RU" b="1" dirty="0">
              <a:solidFill>
                <a:prstClr val="black"/>
              </a:solidFill>
              <a:latin typeface="Trebuchet MS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b="1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fr-FR" b="1" i="1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TextBackGround(Blue)</a:t>
            </a:r>
            <a:r>
              <a:rPr lang="fr-FR" b="1" dirty="0">
                <a:solidFill>
                  <a:prstClr val="black"/>
                </a:solidFill>
                <a:latin typeface="Trebuchet MS"/>
              </a:rPr>
              <a:t>; </a:t>
            </a:r>
            <a:endParaRPr lang="ru-RU" b="1" dirty="0">
              <a:solidFill>
                <a:prstClr val="black"/>
              </a:solidFill>
              <a:latin typeface="Trebuchet MS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b="1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fr-FR" b="1" i="1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GotoXY(36,13)</a:t>
            </a:r>
            <a:r>
              <a:rPr lang="fr-FR" b="1" dirty="0">
                <a:solidFill>
                  <a:prstClr val="black"/>
                </a:solidFill>
                <a:latin typeface="Trebuchet MS"/>
              </a:rPr>
              <a:t>;     </a:t>
            </a:r>
            <a:endParaRPr lang="ru-RU" b="1" dirty="0">
              <a:solidFill>
                <a:prstClr val="black"/>
              </a:solidFill>
              <a:latin typeface="Trebuchet MS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b="1" i="1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fr-FR" b="1" i="1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write(' </a:t>
            </a:r>
            <a:r>
              <a:rPr lang="ru-RU" b="1" i="1" dirty="0" smtClean="0">
                <a:solidFill>
                  <a:srgbClr val="5DCEAF">
                    <a:lumMod val="50000"/>
                  </a:srgbClr>
                </a:solidFill>
                <a:latin typeface="Trebuchet MS"/>
              </a:rPr>
              <a:t>Привет </a:t>
            </a:r>
            <a:r>
              <a:rPr lang="ru-RU" b="1" i="1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')</a:t>
            </a:r>
            <a:r>
              <a:rPr lang="ru-RU" b="1" dirty="0">
                <a:solidFill>
                  <a:prstClr val="black"/>
                </a:solidFill>
                <a:latin typeface="Trebuchet MS"/>
              </a:rPr>
              <a:t>;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b="1" i="1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fr-FR" b="1" i="1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ReadKey</a:t>
            </a:r>
            <a:r>
              <a:rPr lang="fr-FR" b="1" dirty="0">
                <a:solidFill>
                  <a:prstClr val="black"/>
                </a:solidFill>
                <a:latin typeface="Trebuchet MS"/>
              </a:rPr>
              <a:t>;          </a:t>
            </a:r>
            <a:endParaRPr lang="ru-RU" b="1" dirty="0">
              <a:solidFill>
                <a:prstClr val="black"/>
              </a:solidFill>
              <a:latin typeface="Trebuchet MS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fr-FR" b="1" dirty="0">
                <a:solidFill>
                  <a:srgbClr val="FF0000"/>
                </a:solidFill>
                <a:latin typeface="Trebuchet MS"/>
              </a:rPr>
              <a:t>end. </a:t>
            </a:r>
            <a:endParaRPr lang="ru-RU" b="1" dirty="0">
              <a:solidFill>
                <a:srgbClr val="FF0000"/>
              </a:solidFill>
              <a:latin typeface="Trebuchet MS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8120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Графика в Паскаль </a:t>
            </a:r>
            <a:r>
              <a:rPr lang="ru-RU" dirty="0" err="1" smtClean="0"/>
              <a:t>АВС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Модуль </a:t>
            </a:r>
            <a:r>
              <a:rPr lang="en-US" dirty="0" err="1"/>
              <a:t>GraphABC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37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>Модуль </a:t>
            </a:r>
            <a:r>
              <a:rPr lang="ru-RU" sz="3200" dirty="0" err="1">
                <a:solidFill>
                  <a:prstClr val="black"/>
                </a:solidFill>
                <a:ea typeface="+mn-ea"/>
                <a:cs typeface="+mn-cs"/>
              </a:rPr>
              <a:t>GraphABC</a:t>
            </a: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> содержит константы, типы, процедуры и функции для рисования в графическом окне. Они подразделяются на несколько групп</a:t>
            </a:r>
            <a: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  <a:t>:</a:t>
            </a:r>
            <a:b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492896"/>
            <a:ext cx="8229600" cy="3993307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hlinkClick r:id="rId2" action="ppaction://hlinkfile"/>
              </a:rPr>
              <a:t>Графические примитивы</a:t>
            </a:r>
            <a:endParaRPr lang="ru-RU" dirty="0"/>
          </a:p>
          <a:p>
            <a:r>
              <a:rPr lang="ru-RU" dirty="0">
                <a:hlinkClick r:id="rId3" action="ppaction://hlinkfile"/>
              </a:rPr>
              <a:t>Действия с цветом</a:t>
            </a:r>
            <a:endParaRPr lang="ru-RU" dirty="0"/>
          </a:p>
          <a:p>
            <a:r>
              <a:rPr lang="ru-RU" dirty="0">
                <a:hlinkClick r:id="rId4" action="ppaction://hlinkfile"/>
              </a:rPr>
              <a:t>Действия с пером</a:t>
            </a:r>
            <a:endParaRPr lang="ru-RU" dirty="0"/>
          </a:p>
          <a:p>
            <a:r>
              <a:rPr lang="ru-RU" dirty="0">
                <a:hlinkClick r:id="rId5" action="ppaction://hlinkfile"/>
              </a:rPr>
              <a:t>Действия с кистью</a:t>
            </a:r>
            <a:endParaRPr lang="ru-RU" dirty="0"/>
          </a:p>
          <a:p>
            <a:r>
              <a:rPr lang="ru-RU" dirty="0">
                <a:hlinkClick r:id="rId6" action="ppaction://hlinkfile"/>
              </a:rPr>
              <a:t>Действия со шрифтом</a:t>
            </a:r>
            <a:endParaRPr lang="ru-RU" dirty="0"/>
          </a:p>
          <a:p>
            <a:r>
              <a:rPr lang="ru-RU" dirty="0">
                <a:hlinkClick r:id="rId7" action="ppaction://hlinkfile"/>
              </a:rPr>
              <a:t>Действия с рисунками: описатели</a:t>
            </a:r>
            <a:endParaRPr lang="ru-RU" dirty="0"/>
          </a:p>
          <a:p>
            <a:r>
              <a:rPr lang="ru-RU" dirty="0">
                <a:hlinkClick r:id="rId7" action="ppaction://hlinkfile"/>
              </a:rPr>
              <a:t>Действия с рисунками: класс </a:t>
            </a:r>
            <a:r>
              <a:rPr lang="ru-RU" dirty="0" err="1">
                <a:hlinkClick r:id="rId7" action="ppaction://hlinkfile"/>
              </a:rPr>
              <a:t>Picture</a:t>
            </a:r>
            <a:endParaRPr lang="ru-RU" dirty="0"/>
          </a:p>
          <a:p>
            <a:r>
              <a:rPr lang="ru-RU" dirty="0">
                <a:hlinkClick r:id="rId8" action="ppaction://hlinkfile"/>
              </a:rPr>
              <a:t>Действия с графическим окном</a:t>
            </a:r>
            <a:endParaRPr lang="ru-RU" dirty="0"/>
          </a:p>
          <a:p>
            <a:r>
              <a:rPr lang="ru-RU" dirty="0">
                <a:hlinkClick r:id="rId9" action="ppaction://hlinkfile"/>
              </a:rPr>
              <a:t>Задание режимов вывода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447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35280" cy="1008112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000" dirty="0" smtClean="0"/>
              <a:t>Некоторые процедуры модуля </a:t>
            </a:r>
            <a:r>
              <a:rPr lang="ru-RU" sz="3000" dirty="0" err="1" smtClean="0"/>
              <a:t>GraphАВС</a:t>
            </a:r>
            <a:r>
              <a:rPr lang="ru-RU" sz="3000" dirty="0" smtClean="0"/>
              <a:t>, применяющиеся для построения </a:t>
            </a:r>
            <a:r>
              <a:rPr lang="ru-RU" sz="3000" dirty="0" smtClean="0">
                <a:solidFill>
                  <a:srgbClr val="0000FF"/>
                </a:solidFill>
              </a:rPr>
              <a:t>примитивов.</a:t>
            </a:r>
            <a:endParaRPr lang="ru-RU" sz="3000" dirty="0">
              <a:solidFill>
                <a:srgbClr val="0000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886391"/>
              </p:ext>
            </p:extLst>
          </p:nvPr>
        </p:nvGraphicFramePr>
        <p:xfrm>
          <a:off x="179512" y="1124743"/>
          <a:ext cx="8784976" cy="5501337"/>
        </p:xfrm>
        <a:graphic>
          <a:graphicData uri="http://schemas.openxmlformats.org/drawingml/2006/table">
            <a:tbl>
              <a:tblPr firstRow="1" bandRow="1"/>
              <a:tblGrid>
                <a:gridCol w="2232248"/>
                <a:gridCol w="6552728"/>
              </a:tblGrid>
              <a:tr h="43067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Строка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Результат</a:t>
                      </a:r>
                      <a:endParaRPr lang="ru-RU" sz="2000" dirty="0"/>
                    </a:p>
                  </a:txBody>
                  <a:tcPr/>
                </a:tc>
              </a:tr>
              <a:tr h="430678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Setpixsel</a:t>
                      </a:r>
                      <a:r>
                        <a:rPr lang="en-US" sz="2000" dirty="0" smtClean="0"/>
                        <a:t>(</a:t>
                      </a:r>
                      <a:r>
                        <a:rPr lang="en-US" sz="2000" dirty="0" err="1" smtClean="0"/>
                        <a:t>x,y,c</a:t>
                      </a:r>
                      <a:r>
                        <a:rPr lang="en-US" sz="2000" dirty="0" smtClean="0"/>
                        <a:t>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построить точку (</a:t>
                      </a:r>
                      <a:r>
                        <a:rPr lang="ru-RU" sz="2000" dirty="0" err="1" smtClean="0"/>
                        <a:t>x,y</a:t>
                      </a:r>
                      <a:r>
                        <a:rPr lang="ru-RU" sz="2000" dirty="0" smtClean="0"/>
                        <a:t>) цветом c</a:t>
                      </a:r>
                      <a:endParaRPr lang="ru-RU" sz="2000" dirty="0"/>
                    </a:p>
                  </a:txBody>
                  <a:tcPr/>
                </a:tc>
              </a:tr>
              <a:tr h="434789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lineto</a:t>
                      </a:r>
                      <a:r>
                        <a:rPr lang="en-US" sz="2000" dirty="0" smtClean="0"/>
                        <a:t>(</a:t>
                      </a:r>
                      <a:r>
                        <a:rPr lang="en-US" sz="2000" dirty="0" err="1" smtClean="0"/>
                        <a:t>x,y</a:t>
                      </a:r>
                      <a:r>
                        <a:rPr lang="en-US" sz="2000" dirty="0" smtClean="0"/>
                        <a:t>)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рисует отрезок от текущего положения пера до точки (</a:t>
                      </a:r>
                      <a:r>
                        <a:rPr lang="ru-RU" sz="2000" dirty="0" err="1" smtClean="0"/>
                        <a:t>x,y</a:t>
                      </a:r>
                      <a:r>
                        <a:rPr lang="ru-RU" sz="2000" dirty="0" smtClean="0"/>
                        <a:t>)</a:t>
                      </a:r>
                      <a:endParaRPr lang="ru-RU" sz="2000" dirty="0"/>
                    </a:p>
                  </a:txBody>
                  <a:tcPr/>
                </a:tc>
              </a:tr>
              <a:tr h="43067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line(x1,y1,x2,y2)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соединить две точки отрезком</a:t>
                      </a:r>
                      <a:endParaRPr lang="ru-RU" sz="2000" dirty="0"/>
                    </a:p>
                  </a:txBody>
                  <a:tcPr/>
                </a:tc>
              </a:tr>
              <a:tr h="78926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Rectangle</a:t>
                      </a:r>
                    </a:p>
                    <a:p>
                      <a:r>
                        <a:rPr lang="en-US" sz="2000" dirty="0" smtClean="0"/>
                        <a:t>(</a:t>
                      </a:r>
                      <a:r>
                        <a:rPr lang="en-US" sz="2000" dirty="0" smtClean="0"/>
                        <a:t>x1,y1,x2,y2)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построить прямоугольник с заданными концами диагонали и сторонами, параллельными осям координат</a:t>
                      </a:r>
                      <a:endParaRPr lang="ru-RU" sz="2000" dirty="0"/>
                    </a:p>
                  </a:txBody>
                  <a:tcPr/>
                </a:tc>
              </a:tr>
              <a:tr h="1380528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RoundRect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(x1,y1,x2,y2,w,h)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Рисует прямоугольник со скруглёнными краями; (x1,y1) и (x2,y2) задают пару противоположных вершин, а w и h – ширину и высоту эллипса, используемого для  скругления   краев.</a:t>
                      </a:r>
                    </a:p>
                  </a:txBody>
                  <a:tcPr/>
                </a:tc>
              </a:tr>
              <a:tr h="43067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circle(</a:t>
                      </a:r>
                      <a:r>
                        <a:rPr lang="en-US" sz="2000" dirty="0" err="1" smtClean="0"/>
                        <a:t>x,y,r</a:t>
                      </a:r>
                      <a:r>
                        <a:rPr lang="en-US" sz="2000" dirty="0" smtClean="0"/>
                        <a:t>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построить окружность с центром (</a:t>
                      </a:r>
                      <a:r>
                        <a:rPr lang="ru-RU" sz="2000" dirty="0" err="1" smtClean="0"/>
                        <a:t>x,y</a:t>
                      </a:r>
                      <a:r>
                        <a:rPr lang="ru-RU" sz="2000" dirty="0" smtClean="0"/>
                        <a:t>) и радиусом R</a:t>
                      </a:r>
                      <a:endParaRPr lang="ru-RU" sz="2000" dirty="0"/>
                    </a:p>
                  </a:txBody>
                  <a:tcPr/>
                </a:tc>
              </a:tr>
              <a:tr h="74336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ellipse(x1,y1,x2,y2)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нарисовать эллипс, заданный описанным</a:t>
                      </a:r>
                    </a:p>
                    <a:p>
                      <a:r>
                        <a:rPr lang="ru-RU" sz="2000" dirty="0" smtClean="0"/>
                        <a:t> прямоугольником с вершинами (x1,y1) и (x2,y2)</a:t>
                      </a:r>
                      <a:endParaRPr lang="ru-RU" sz="2000" dirty="0"/>
                    </a:p>
                  </a:txBody>
                  <a:tcPr/>
                </a:tc>
              </a:tr>
              <a:tr h="430678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floodfill</a:t>
                      </a:r>
                      <a:r>
                        <a:rPr lang="en-US" sz="2000" dirty="0" smtClean="0"/>
                        <a:t>(</a:t>
                      </a:r>
                      <a:r>
                        <a:rPr lang="en-US" sz="2000" dirty="0" err="1" smtClean="0"/>
                        <a:t>x,y,c</a:t>
                      </a:r>
                      <a:r>
                        <a:rPr lang="en-US" sz="2000" dirty="0" smtClean="0"/>
                        <a:t>)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заливает область цветом c, начиная с точки (</a:t>
                      </a:r>
                      <a:r>
                        <a:rPr lang="ru-RU" sz="2000" dirty="0" err="1" smtClean="0"/>
                        <a:t>x,y</a:t>
                      </a:r>
                      <a:r>
                        <a:rPr lang="ru-RU" sz="2000" dirty="0" smtClean="0"/>
                        <a:t>)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54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700" dirty="0">
                <a:solidFill>
                  <a:prstClr val="black"/>
                </a:solidFill>
                <a:ea typeface="+mn-ea"/>
                <a:cs typeface="+mn-cs"/>
                <a:hlinkClick r:id="rId2" action="ppaction://hlinkfile"/>
              </a:rPr>
              <a:t>Действия с цветом</a:t>
            </a:r>
            <a:r>
              <a:rPr lang="ru-RU" sz="27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7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>
                <a:solidFill>
                  <a:prstClr val="black"/>
                </a:solidFill>
              </a:rPr>
              <a:t>Все графические объекты имеют определённый цвет. Каждому цвету соответствует  название:</a:t>
            </a: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clBlack</a:t>
            </a:r>
            <a:r>
              <a:rPr lang="en-US" dirty="0">
                <a:solidFill>
                  <a:prstClr val="black"/>
                </a:solidFill>
              </a:rPr>
              <a:t> – </a:t>
            </a:r>
            <a:r>
              <a:rPr lang="ru-RU" dirty="0" err="1">
                <a:solidFill>
                  <a:prstClr val="black"/>
                </a:solidFill>
              </a:rPr>
              <a:t>черный</a:t>
            </a:r>
            <a:endParaRPr lang="ru-RU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clPurple</a:t>
            </a:r>
            <a:r>
              <a:rPr lang="en-US" dirty="0">
                <a:solidFill>
                  <a:prstClr val="black"/>
                </a:solidFill>
              </a:rPr>
              <a:t> – </a:t>
            </a:r>
            <a:r>
              <a:rPr lang="ru-RU" dirty="0">
                <a:solidFill>
                  <a:prstClr val="black"/>
                </a:solidFill>
              </a:rPr>
              <a:t>фиолетовый</a:t>
            </a: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clWhite</a:t>
            </a:r>
            <a:r>
              <a:rPr lang="en-US" dirty="0">
                <a:solidFill>
                  <a:prstClr val="black"/>
                </a:solidFill>
              </a:rPr>
              <a:t> – </a:t>
            </a:r>
            <a:r>
              <a:rPr lang="ru-RU" dirty="0">
                <a:solidFill>
                  <a:prstClr val="black"/>
                </a:solidFill>
              </a:rPr>
              <a:t>белый</a:t>
            </a: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clRed</a:t>
            </a:r>
            <a:r>
              <a:rPr lang="en-US" dirty="0">
                <a:solidFill>
                  <a:prstClr val="black"/>
                </a:solidFill>
              </a:rPr>
              <a:t> – </a:t>
            </a:r>
            <a:r>
              <a:rPr lang="ru-RU" dirty="0">
                <a:solidFill>
                  <a:prstClr val="black"/>
                </a:solidFill>
              </a:rPr>
              <a:t>красный</a:t>
            </a:r>
          </a:p>
          <a:p>
            <a:pPr marL="0" lvl="0" indent="0">
              <a:buNone/>
            </a:pPr>
            <a:r>
              <a:rPr lang="ru-RU" dirty="0">
                <a:solidFill>
                  <a:prstClr val="black"/>
                </a:solidFill>
              </a:rPr>
              <a:t>…………………………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78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Для работы с цветами используются следующие функции. 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 smtClean="0"/>
              <a:t>function</a:t>
            </a:r>
            <a:r>
              <a:rPr lang="ru-RU" dirty="0" smtClean="0"/>
              <a:t> </a:t>
            </a:r>
            <a:r>
              <a:rPr lang="ru-RU" dirty="0" err="1" smtClean="0"/>
              <a:t>RGB</a:t>
            </a:r>
            <a:r>
              <a:rPr lang="ru-RU" dirty="0" smtClean="0"/>
              <a:t>(</a:t>
            </a:r>
            <a:r>
              <a:rPr lang="ru-RU" dirty="0" err="1" smtClean="0"/>
              <a:t>r,g,b</a:t>
            </a:r>
            <a:r>
              <a:rPr lang="ru-RU" dirty="0" smtClean="0"/>
              <a:t>):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Возвращает </a:t>
            </a:r>
            <a:r>
              <a:rPr lang="ru-RU" dirty="0"/>
              <a:t>целое значение, являющееся кодом цвета, который содержит красную, </a:t>
            </a:r>
            <a:r>
              <a:rPr lang="ru-RU" dirty="0" err="1"/>
              <a:t>зеленую</a:t>
            </a:r>
            <a:r>
              <a:rPr lang="ru-RU" dirty="0"/>
              <a:t> и синюю составляющие с интенсивностями r, g и b соответственно </a:t>
            </a:r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ru-RU" dirty="0" smtClean="0"/>
              <a:t>(</a:t>
            </a:r>
            <a:r>
              <a:rPr lang="ru-RU" dirty="0"/>
              <a:t>r, g и b – целые в диапазоне от 0 до 255, </a:t>
            </a:r>
            <a:r>
              <a:rPr lang="ru-RU" dirty="0" err="1"/>
              <a:t>причем</a:t>
            </a:r>
            <a:r>
              <a:rPr lang="ru-RU" dirty="0"/>
              <a:t>, 0 соответствует минимальной интенсивности, 255 – максимальной).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Пример:  </a:t>
            </a:r>
            <a:r>
              <a:rPr lang="en-US" dirty="0" err="1" smtClean="0"/>
              <a:t>SetPenColor</a:t>
            </a:r>
            <a:r>
              <a:rPr lang="en-US" dirty="0" smtClean="0"/>
              <a:t>(</a:t>
            </a:r>
            <a:r>
              <a:rPr lang="en-US" dirty="0" err="1" smtClean="0"/>
              <a:t>rgb</a:t>
            </a:r>
            <a:r>
              <a:rPr lang="en-US" dirty="0" smtClean="0"/>
              <a:t>(0,200,225</a:t>
            </a:r>
            <a:r>
              <a:rPr lang="en-US" dirty="0"/>
              <a:t>))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06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633</Words>
  <Application>Microsoft Office PowerPoint</Application>
  <PresentationFormat>Экран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Модули </vt:lpstr>
      <vt:lpstr>Стандартные модули Модуль CRT </vt:lpstr>
      <vt:lpstr>Процедуры и функции модуля CRT</vt:lpstr>
      <vt:lpstr>ПРИМЕР</vt:lpstr>
      <vt:lpstr> Графика в Паскаль АВС</vt:lpstr>
      <vt:lpstr>Модуль GraphABC содержит константы, типы, процедуры и функции для рисования в графическом окне. Они подразделяются на несколько групп: </vt:lpstr>
      <vt:lpstr>Некоторые процедуры модуля GraphАВС, применяющиеся для построения примитивов.</vt:lpstr>
      <vt:lpstr>Действия с цветом </vt:lpstr>
      <vt:lpstr>Для работы с цветами используются следующие функции.  </vt:lpstr>
      <vt:lpstr>Оконные координаты </vt:lpstr>
      <vt:lpstr>По умолчанию размеры графического экрана 640 на 400 точек.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Графика в Паскаль АВС</dc:title>
  <dc:creator>Гульназ</dc:creator>
  <cp:lastModifiedBy>P C</cp:lastModifiedBy>
  <cp:revision>26</cp:revision>
  <dcterms:created xsi:type="dcterms:W3CDTF">2018-01-14T08:18:27Z</dcterms:created>
  <dcterms:modified xsi:type="dcterms:W3CDTF">2018-01-21T14:22:42Z</dcterms:modified>
</cp:coreProperties>
</file>