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467" r:id="rId3"/>
    <p:sldId id="284" r:id="rId4"/>
    <p:sldId id="481" r:id="rId5"/>
    <p:sldId id="447" r:id="rId6"/>
    <p:sldId id="453" r:id="rId7"/>
    <p:sldId id="464" r:id="rId8"/>
    <p:sldId id="482" r:id="rId9"/>
    <p:sldId id="484" r:id="rId10"/>
    <p:sldId id="483" r:id="rId11"/>
    <p:sldId id="281" r:id="rId12"/>
    <p:sldId id="45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0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0066FF"/>
    <a:srgbClr val="000066"/>
    <a:srgbClr val="006600"/>
    <a:srgbClr val="FF6600"/>
    <a:srgbClr val="9900CC"/>
    <a:srgbClr val="800000"/>
    <a:srgbClr val="CC66FF"/>
    <a:srgbClr val="CC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897" autoAdjust="0"/>
    <p:restoredTop sz="86355" autoAdjust="0"/>
  </p:normalViewPr>
  <p:slideViewPr>
    <p:cSldViewPr snapToGrid="0">
      <p:cViewPr varScale="1">
        <p:scale>
          <a:sx n="64" d="100"/>
          <a:sy n="64" d="100"/>
        </p:scale>
        <p:origin x="210" y="72"/>
      </p:cViewPr>
      <p:guideLst/>
    </p:cSldViewPr>
  </p:slideViewPr>
  <p:outlineViewPr>
    <p:cViewPr>
      <p:scale>
        <a:sx n="33" d="100"/>
        <a:sy n="33" d="100"/>
      </p:scale>
      <p:origin x="0" y="-314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08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13011-705F-426F-8E4C-7F94C04FBA88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AE669-8023-4AF4-AA3A-E37B2CB97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802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AE669-8023-4AF4-AA3A-E37B2CB97CE3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3957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AE669-8023-4AF4-AA3A-E37B2CB97CE3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4779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Заметки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ru-RU" dirty="0"/>
                  <a:t>А теперь подведём итоги урока,</a:t>
                </a:r>
              </a:p>
              <a:p>
                <a:r>
                  <a:rPr lang="ru-RU" dirty="0"/>
                  <a:t>Сегодня мы с вами узнали, что </a:t>
                </a: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:r>
                  <a:rPr lang="ru-RU" sz="1200" dirty="0">
                    <a:solidFill>
                      <a:srgbClr val="000066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Размеры и массы частиц, составляющих вещество очень малы. Поэтому для их описания используют метод сравнения</a:t>
                </a:r>
                <a:r>
                  <a:rPr lang="ru-RU" sz="1200" dirty="0">
                    <a:solidFill>
                      <a:srgbClr val="000066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lvl="0" indent="0">
                  <a:lnSpc>
                    <a:spcPct val="107000"/>
                  </a:lnSpc>
                  <a:spcAft>
                    <a:spcPts val="0"/>
                  </a:spcAft>
                  <a:buNone/>
                </a:pPr>
                <a:endParaRPr lang="ru-RU" sz="1200" dirty="0">
                  <a:solidFill>
                    <a:srgbClr val="000066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:r>
                  <a:rPr lang="ru-RU" sz="1200" dirty="0">
                    <a:solidFill>
                      <a:srgbClr val="000066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Массы всех атомов, существующих в природе, сравнивают с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1200" dirty="0">
                    <a:solidFill>
                      <a:srgbClr val="000066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массы атома углерода.</a:t>
                </a:r>
              </a:p>
              <a:p>
                <a:pPr marL="0" lvl="0" indent="0">
                  <a:lnSpc>
                    <a:spcPct val="107000"/>
                  </a:lnSpc>
                  <a:spcAft>
                    <a:spcPts val="0"/>
                  </a:spcAft>
                  <a:buNone/>
                </a:pPr>
                <a:endParaRPr lang="ru-RU" sz="1200" dirty="0">
                  <a:solidFill>
                    <a:srgbClr val="000066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:r>
                  <a:rPr lang="ru-RU" sz="1200" dirty="0">
                    <a:solidFill>
                      <a:srgbClr val="000066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Удобно, когда работаете с большими и малыми числами, записывать их в стандартном виде.</a:t>
                </a:r>
                <a:endParaRPr lang="ru-RU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Заметки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ru-RU" dirty="0" smtClean="0"/>
                  <a:t>А теперь подведём итоги урока,</a:t>
                </a:r>
              </a:p>
              <a:p>
                <a:r>
                  <a:rPr lang="ru-RU" dirty="0" smtClean="0"/>
                  <a:t>Сегодня мы с вами узнали, что </a:t>
                </a: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:r>
                  <a:rPr lang="ru-RU" sz="1200" dirty="0" smtClean="0">
                    <a:solidFill>
                      <a:srgbClr val="000066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Размеры и массы частиц, составляющих вещество очень малы. Поэтому для их описания используют метод сравнения</a:t>
                </a:r>
                <a:r>
                  <a:rPr lang="ru-RU" sz="1200" dirty="0" smtClean="0">
                    <a:solidFill>
                      <a:srgbClr val="000066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lvl="0" indent="0">
                  <a:lnSpc>
                    <a:spcPct val="107000"/>
                  </a:lnSpc>
                  <a:spcAft>
                    <a:spcPts val="0"/>
                  </a:spcAft>
                  <a:buNone/>
                </a:pPr>
                <a:endParaRPr lang="ru-RU" sz="1200" dirty="0" smtClean="0">
                  <a:solidFill>
                    <a:srgbClr val="000066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:r>
                  <a:rPr lang="ru-RU" sz="1200" dirty="0" smtClean="0">
                    <a:solidFill>
                      <a:srgbClr val="000066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Массы всех атомов, существующих в природе, сравнивают с </a:t>
                </a:r>
                <a:r>
                  <a:rPr lang="ru-RU" sz="1200" b="1" i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𝟏/𝟏𝟐</a:t>
                </a:r>
                <a:r>
                  <a:rPr lang="ru-RU" sz="1200" dirty="0" smtClean="0">
                    <a:solidFill>
                      <a:srgbClr val="000066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массы атома углерода.</a:t>
                </a:r>
              </a:p>
              <a:p>
                <a:pPr marL="0" lvl="0" indent="0">
                  <a:lnSpc>
                    <a:spcPct val="107000"/>
                  </a:lnSpc>
                  <a:spcAft>
                    <a:spcPts val="0"/>
                  </a:spcAft>
                  <a:buNone/>
                </a:pPr>
                <a:endParaRPr lang="ru-RU" sz="1200" dirty="0" smtClean="0">
                  <a:solidFill>
                    <a:srgbClr val="000066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:r>
                  <a:rPr lang="ru-RU" sz="1200" dirty="0" smtClean="0">
                    <a:solidFill>
                      <a:srgbClr val="000066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Удобно, когда работаете с большими и малыми числами, записывать их в стандартном виде.</a:t>
                </a:r>
                <a:endParaRPr lang="ru-RU" sz="12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ru-RU" dirty="0" smtClean="0"/>
              </a:p>
              <a:p>
                <a:endParaRPr lang="ru-RU" dirty="0"/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AE669-8023-4AF4-AA3A-E37B2CB97CE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070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FCE3-973F-4409-B6C6-EA96B74F902F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0270-40D6-473D-8B48-23AB37606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958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FCE3-973F-4409-B6C6-EA96B74F902F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0270-40D6-473D-8B48-23AB37606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164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FCE3-973F-4409-B6C6-EA96B74F902F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0270-40D6-473D-8B48-23AB37606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298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FCE3-973F-4409-B6C6-EA96B74F902F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0270-40D6-473D-8B48-23AB37606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287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FCE3-973F-4409-B6C6-EA96B74F902F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0270-40D6-473D-8B48-23AB37606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966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FCE3-973F-4409-B6C6-EA96B74F902F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0270-40D6-473D-8B48-23AB37606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214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FCE3-973F-4409-B6C6-EA96B74F902F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0270-40D6-473D-8B48-23AB37606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362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FCE3-973F-4409-B6C6-EA96B74F902F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0270-40D6-473D-8B48-23AB37606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546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FCE3-973F-4409-B6C6-EA96B74F902F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0270-40D6-473D-8B48-23AB37606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63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FCE3-973F-4409-B6C6-EA96B74F902F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0270-40D6-473D-8B48-23AB37606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748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FCE3-973F-4409-B6C6-EA96B74F902F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0270-40D6-473D-8B48-23AB37606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843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8FCE3-973F-4409-B6C6-EA96B74F902F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40270-40D6-473D-8B48-23AB37606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852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gi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090057"/>
            <a:ext cx="9144000" cy="1419906"/>
          </a:xfrm>
        </p:spPr>
        <p:txBody>
          <a:bodyPr>
            <a:normAutofit/>
          </a:bodyPr>
          <a:lstStyle/>
          <a:p>
            <a:r>
              <a:rPr lang="ru-RU" sz="8800" b="1" dirty="0">
                <a:solidFill>
                  <a:srgbClr val="000066"/>
                </a:solidFill>
              </a:rPr>
              <a:t>ФИЗИКА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70729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800000"/>
              </a:solidFill>
            </a:endParaRPr>
          </a:p>
          <a:p>
            <a:r>
              <a:rPr lang="ru-RU" sz="6000" b="1" dirty="0">
                <a:solidFill>
                  <a:srgbClr val="800000"/>
                </a:solidFill>
              </a:rPr>
              <a:t>9</a:t>
            </a:r>
            <a:r>
              <a:rPr lang="ru-RU" sz="6000" b="1" dirty="0" smtClean="0">
                <a:solidFill>
                  <a:srgbClr val="800000"/>
                </a:solidFill>
              </a:rPr>
              <a:t> </a:t>
            </a:r>
            <a:r>
              <a:rPr lang="ru-RU" sz="6000" b="1" dirty="0">
                <a:solidFill>
                  <a:srgbClr val="800000"/>
                </a:solidFill>
              </a:rPr>
              <a:t>КЛАСС</a:t>
            </a:r>
          </a:p>
          <a:p>
            <a:endParaRPr lang="ru-RU" sz="36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14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437828" y="269231"/>
            <a:ext cx="3500749" cy="7234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Ход работы</a:t>
            </a:r>
            <a:endParaRPr lang="ru-RU" sz="40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2664857"/>
                  </p:ext>
                </p:extLst>
              </p:nvPr>
            </p:nvGraphicFramePr>
            <p:xfrm>
              <a:off x="1762177" y="1136004"/>
              <a:ext cx="9300565" cy="368383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60113"/>
                    <a:gridCol w="1709931"/>
                    <a:gridCol w="2010295"/>
                    <a:gridCol w="1860113"/>
                    <a:gridCol w="1860113"/>
                  </a:tblGrid>
                  <a:tr h="11525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>
                              <a:solidFill>
                                <a:schemeClr val="tx1"/>
                              </a:solidFill>
                            </a:rPr>
                            <a:t>Номер опыта</a:t>
                          </a:r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>
                              <a:solidFill>
                                <a:schemeClr val="tx1"/>
                              </a:solidFill>
                            </a:rPr>
                            <a:t>Время,</a:t>
                          </a:r>
                        </a:p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t</a:t>
                          </a:r>
                          <a:r>
                            <a:rPr lang="ru-RU" dirty="0" smtClean="0">
                              <a:solidFill>
                                <a:schemeClr val="tx1"/>
                              </a:solidFill>
                            </a:rPr>
                            <a:t>, с</a:t>
                          </a:r>
                        </a:p>
                        <a:p>
                          <a:pPr algn="ctr"/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>
                              <a:solidFill>
                                <a:schemeClr val="tx1"/>
                              </a:solidFill>
                            </a:rPr>
                            <a:t>Путь (длина плоскости), </a:t>
                          </a:r>
                        </a:p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s</a:t>
                          </a:r>
                          <a:r>
                            <a:rPr lang="ru-RU" dirty="0" smtClean="0">
                              <a:solidFill>
                                <a:schemeClr val="tx1"/>
                              </a:solidFill>
                            </a:rPr>
                            <a:t>, м</a:t>
                          </a:r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>
                              <a:solidFill>
                                <a:schemeClr val="tx1"/>
                              </a:solidFill>
                            </a:rPr>
                            <a:t>Ускорение, </a:t>
                          </a:r>
                        </a:p>
                        <a:p>
                          <a:pPr algn="ctr"/>
                          <a:r>
                            <a:rPr lang="ru-RU" dirty="0" smtClean="0">
                              <a:solidFill>
                                <a:schemeClr val="tx1"/>
                              </a:solidFill>
                            </a:rPr>
                            <a:t>а,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м</m:t>
                                  </m:r>
                                </m:num>
                                <m:den>
                                  <m:r>
                                    <a:rPr lang="ru-RU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с</m:t>
                                  </m:r>
                                  <m:r>
                                    <a:rPr lang="ru-RU" b="1" i="1" baseline="300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oMath>
                          </a14:m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>
                              <a:solidFill>
                                <a:schemeClr val="tx1"/>
                              </a:solidFill>
                            </a:rPr>
                            <a:t>Мгновенная скорость, </a:t>
                          </a:r>
                          <a:r>
                            <a:rPr lang="en-US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:r>
                            <a:rPr lang="en-US" baseline="0" dirty="0" smtClean="0">
                              <a:solidFill>
                                <a:schemeClr val="tx1"/>
                              </a:solidFill>
                            </a:rPr>
                            <a:t>υ</a:t>
                          </a:r>
                          <a:r>
                            <a:rPr lang="ru-RU" baseline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м</m:t>
                                  </m:r>
                                </m:num>
                                <m:den>
                                  <m:r>
                                    <a:rPr lang="ru-RU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с</m:t>
                                  </m:r>
                                </m:den>
                              </m:f>
                            </m:oMath>
                          </a14:m>
                          <a:endParaRPr lang="ru-RU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endParaRPr lang="ru-RU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endParaRPr lang="ru-RU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42670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42670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42670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42670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42670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2664857"/>
                  </p:ext>
                </p:extLst>
              </p:nvPr>
            </p:nvGraphicFramePr>
            <p:xfrm>
              <a:off x="1762177" y="1136004"/>
              <a:ext cx="9300565" cy="368383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60113"/>
                    <a:gridCol w="1709931"/>
                    <a:gridCol w="2010295"/>
                    <a:gridCol w="1860113"/>
                    <a:gridCol w="1860113"/>
                  </a:tblGrid>
                  <a:tr h="155028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>
                              <a:solidFill>
                                <a:schemeClr val="tx1"/>
                              </a:solidFill>
                            </a:rPr>
                            <a:t>Номер опыта</a:t>
                          </a:r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>
                              <a:solidFill>
                                <a:schemeClr val="tx1"/>
                              </a:solidFill>
                            </a:rPr>
                            <a:t>Время,</a:t>
                          </a:r>
                        </a:p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t</a:t>
                          </a:r>
                          <a:r>
                            <a:rPr lang="ru-RU" dirty="0" smtClean="0">
                              <a:solidFill>
                                <a:schemeClr val="tx1"/>
                              </a:solidFill>
                            </a:rPr>
                            <a:t>, с</a:t>
                          </a:r>
                        </a:p>
                        <a:p>
                          <a:pPr algn="ctr"/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>
                              <a:solidFill>
                                <a:schemeClr val="tx1"/>
                              </a:solidFill>
                            </a:rPr>
                            <a:t>Путь (длина плоскости), </a:t>
                          </a:r>
                        </a:p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s</a:t>
                          </a:r>
                          <a:r>
                            <a:rPr lang="ru-RU" dirty="0" smtClean="0">
                              <a:solidFill>
                                <a:schemeClr val="tx1"/>
                              </a:solidFill>
                            </a:rPr>
                            <a:t>, м</a:t>
                          </a:r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300656" t="-1961" r="-100656" b="-1396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400656" t="-1961" r="-656" b="-139608"/>
                          </a:stretch>
                        </a:blipFill>
                      </a:tcPr>
                    </a:tc>
                  </a:tr>
                  <a:tr h="42670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42670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42670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42670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42670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8" name="Рисунок 185" descr="https://fsd.videouroki.net/products/conspekty/fizika9/8-l-r-1-issliedovaniie-rud-biez-nachal-noi-skorosti.files/image004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051"/>
          <a:stretch/>
        </p:blipFill>
        <p:spPr bwMode="auto">
          <a:xfrm>
            <a:off x="7851853" y="1991254"/>
            <a:ext cx="929390" cy="666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84" descr="https://fsd.videouroki.net/products/conspekty/fizika9/8-l-r-1-issliedovaniie-rud-biez-nachal-noi-skorosti.files/image005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017" b="13546"/>
          <a:stretch/>
        </p:blipFill>
        <p:spPr bwMode="auto">
          <a:xfrm>
            <a:off x="9656882" y="2271115"/>
            <a:ext cx="1031844" cy="386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457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6429" y="2523952"/>
            <a:ext cx="7436893" cy="78497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Не забудьте сделать вывод!</a:t>
            </a:r>
            <a:endParaRPr lang="ru-RU" b="1" dirty="0">
              <a:solidFill>
                <a:srgbClr val="8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2723" y="1990458"/>
            <a:ext cx="9530135" cy="2221778"/>
          </a:xfrm>
        </p:spPr>
        <p:txBody>
          <a:bodyPr>
            <a:normAutofit/>
          </a:bodyPr>
          <a:lstStyle/>
          <a:p>
            <a:pPr lvl="0"/>
            <a:endParaRPr lang="ru-RU" sz="3200" dirty="0">
              <a:solidFill>
                <a:srgbClr val="000066"/>
              </a:solidFill>
            </a:endParaRPr>
          </a:p>
          <a:p>
            <a:endParaRPr lang="ru-RU" dirty="0">
              <a:solidFill>
                <a:srgbClr val="CC66FF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97" y="169091"/>
            <a:ext cx="1229989" cy="113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7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krot.info/uploads/posts/2020-01/1579633088_2-p-foni-so-shkolnoi-doskoi-8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1" t="7853" r="5949" b="4785"/>
          <a:stretch/>
        </p:blipFill>
        <p:spPr bwMode="auto">
          <a:xfrm>
            <a:off x="529389" y="94918"/>
            <a:ext cx="11095063" cy="6634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783030" y="2057527"/>
            <a:ext cx="49403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>
                <a:solidFill>
                  <a:schemeClr val="bg1"/>
                </a:solidFill>
              </a:rPr>
              <a:t>Урок </a:t>
            </a:r>
            <a:r>
              <a:rPr lang="ru-RU" sz="4000" b="1" i="1" dirty="0" smtClean="0">
                <a:solidFill>
                  <a:schemeClr val="bg1"/>
                </a:solidFill>
              </a:rPr>
              <a:t>окончен.</a:t>
            </a:r>
            <a:endParaRPr lang="ru-RU" sz="4000" b="1" i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36648" y="2779507"/>
            <a:ext cx="49403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>
                <a:solidFill>
                  <a:schemeClr val="bg1"/>
                </a:solidFill>
              </a:rPr>
              <a:t>До свидания!</a:t>
            </a:r>
          </a:p>
        </p:txBody>
      </p:sp>
      <p:pic>
        <p:nvPicPr>
          <p:cNvPr id="39" name="Picture 4" descr="https://i1.wp.com/xn--i1abbnckbmcl9fb.xn--p1ai/%D1%81%D1%82%D0%B0%D1%82%D1%8C%D0%B8/649107/presentation/2/3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36" y="4688594"/>
            <a:ext cx="2138528" cy="1603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https://im0-tub-ru.yandex.net/i?id=5011e81633ebbd781f83e4ddf1aeea9d-l&amp;n=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9403" y="94918"/>
            <a:ext cx="1244664" cy="1434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https://xcraft.net/uploads/users/perm_folder/1144507/wIvwwVidZ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91" y="121045"/>
            <a:ext cx="1238847" cy="1238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3283" y="3883743"/>
            <a:ext cx="2718335" cy="1594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92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krot.info/uploads/posts/2020-01/1579633088_2-p-foni-so-shkolnoi-doskoi-8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3" t="8139" r="3761" b="5354"/>
          <a:stretch/>
        </p:blipFill>
        <p:spPr bwMode="auto">
          <a:xfrm>
            <a:off x="591288" y="226830"/>
            <a:ext cx="11357511" cy="6383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789627" y="809447"/>
            <a:ext cx="3008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</a:rPr>
              <a:t>Тема урока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18295" y="1811312"/>
            <a:ext cx="7750757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i="1" dirty="0" smtClean="0">
                <a:solidFill>
                  <a:schemeClr val="bg1"/>
                </a:solidFill>
              </a:rPr>
              <a:t>Лабораторная работа №</a:t>
            </a:r>
            <a:r>
              <a:rPr lang="ru-RU" sz="4400" i="1" dirty="0">
                <a:solidFill>
                  <a:schemeClr val="bg1"/>
                </a:solidFill>
              </a:rPr>
              <a:t>1 </a:t>
            </a:r>
            <a:endParaRPr lang="ru-RU" sz="4400" i="1" dirty="0" smtClean="0">
              <a:solidFill>
                <a:schemeClr val="bg1"/>
              </a:solidFill>
            </a:endParaRPr>
          </a:p>
          <a:p>
            <a:pPr algn="ctr"/>
            <a:endParaRPr lang="ru-RU" sz="1200" i="1" dirty="0">
              <a:solidFill>
                <a:schemeClr val="bg1"/>
              </a:solidFill>
            </a:endParaRPr>
          </a:p>
          <a:p>
            <a:pPr algn="ctr"/>
            <a:r>
              <a:rPr lang="ru-RU" sz="4400" i="1" dirty="0" smtClean="0">
                <a:solidFill>
                  <a:schemeClr val="bg1"/>
                </a:solidFill>
              </a:rPr>
              <a:t>Исследование равноускоренного движения </a:t>
            </a:r>
            <a:r>
              <a:rPr lang="ru-RU" sz="4400" i="1" dirty="0">
                <a:solidFill>
                  <a:schemeClr val="bg1"/>
                </a:solidFill>
              </a:rPr>
              <a:t>без начальной </a:t>
            </a:r>
            <a:r>
              <a:rPr lang="ru-RU" sz="4400" i="1" dirty="0" smtClean="0">
                <a:solidFill>
                  <a:schemeClr val="bg1"/>
                </a:solidFill>
              </a:rPr>
              <a:t>скорости</a:t>
            </a:r>
            <a:endParaRPr lang="ru-RU" sz="4400" i="1" dirty="0">
              <a:solidFill>
                <a:schemeClr val="bg1"/>
              </a:solidFill>
            </a:endParaRPr>
          </a:p>
        </p:txBody>
      </p:sp>
      <p:pic>
        <p:nvPicPr>
          <p:cNvPr id="12" name="Picture 4" descr="https://i1.wp.com/xn--i1abbnckbmcl9fb.xn--p1ai/%D1%81%D1%82%D0%B0%D1%82%D1%8C%D0%B8/649107/presentation/2/3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20" y="3056598"/>
            <a:ext cx="1639593" cy="1229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s://im0-tub-ru.yandex.net/i?id=5011e81633ebbd781f83e4ddf1aeea9d-l&amp;n=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4135" y="2701361"/>
            <a:ext cx="1244664" cy="1434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s://xcraft.net/uploads/users/perm_folder/1144507/wIvwwVidZ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64" y="226830"/>
            <a:ext cx="1187061" cy="1187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8529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7453" y="439419"/>
            <a:ext cx="6053919" cy="73623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800000"/>
                </a:solidFill>
              </a:rPr>
              <a:t>Сегодня на уроке мы…</a:t>
            </a:r>
            <a:endParaRPr lang="ru-RU" sz="4000" dirty="0">
              <a:solidFill>
                <a:srgbClr val="8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5" y="1175657"/>
            <a:ext cx="10974053" cy="486005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200" dirty="0" smtClean="0">
              <a:solidFill>
                <a:srgbClr val="000066"/>
              </a:solidFill>
            </a:endParaRPr>
          </a:p>
          <a:p>
            <a:r>
              <a:rPr lang="ru-RU" sz="3200" dirty="0" smtClean="0">
                <a:solidFill>
                  <a:srgbClr val="000066"/>
                </a:solidFill>
              </a:rPr>
              <a:t>Закрепим знания по теме «Прямолинейное равноускоренное движение» и изучим его на практике.</a:t>
            </a:r>
            <a:endParaRPr lang="ru-RU" sz="3200" dirty="0" smtClean="0">
              <a:solidFill>
                <a:srgbClr val="000066"/>
              </a:solidFill>
            </a:endParaRPr>
          </a:p>
          <a:p>
            <a:pPr marL="0" indent="0">
              <a:buNone/>
            </a:pPr>
            <a:endParaRPr lang="ru-RU" sz="3200" dirty="0">
              <a:solidFill>
                <a:srgbClr val="000066"/>
              </a:solidFill>
            </a:endParaRPr>
          </a:p>
          <a:p>
            <a:pPr lvl="0"/>
            <a:r>
              <a:rPr lang="ru-RU" sz="3200" dirty="0" smtClean="0">
                <a:solidFill>
                  <a:srgbClr val="000066"/>
                </a:solidFill>
              </a:rPr>
              <a:t>Научимся решать практические задачи и находить примеры в окружающем нас мире.</a:t>
            </a:r>
            <a:endParaRPr lang="ru-RU" sz="3200" dirty="0" smtClean="0">
              <a:solidFill>
                <a:srgbClr val="000066"/>
              </a:solidFill>
            </a:endParaRPr>
          </a:p>
          <a:p>
            <a:pPr marL="0" lvl="0" indent="0">
              <a:buNone/>
            </a:pPr>
            <a:endParaRPr lang="ru-RU" sz="3200" dirty="0">
              <a:solidFill>
                <a:srgbClr val="000066"/>
              </a:solidFill>
            </a:endParaRPr>
          </a:p>
          <a:p>
            <a:pPr lvl="0"/>
            <a:r>
              <a:rPr lang="ru-RU" sz="3200" dirty="0" smtClean="0">
                <a:solidFill>
                  <a:srgbClr val="000066"/>
                </a:solidFill>
              </a:rPr>
              <a:t>Будем воспитывать в себе аккуратность и внимательность экспериментаторов.</a:t>
            </a:r>
            <a:endParaRPr lang="ru-RU" sz="3200" dirty="0">
              <a:solidFill>
                <a:srgbClr val="000066"/>
              </a:solidFill>
            </a:endParaRPr>
          </a:p>
          <a:p>
            <a:pPr lvl="0"/>
            <a:endParaRPr lang="ru-RU" sz="3200" dirty="0" smtClean="0">
              <a:solidFill>
                <a:srgbClr val="000066"/>
              </a:solidFill>
            </a:endParaRPr>
          </a:p>
          <a:p>
            <a:pPr lvl="0"/>
            <a:endParaRPr lang="ru-RU" sz="3200" dirty="0">
              <a:solidFill>
                <a:srgbClr val="000066"/>
              </a:solidFill>
            </a:endParaRPr>
          </a:p>
          <a:p>
            <a:pPr lvl="0"/>
            <a:endParaRPr lang="ru-RU" sz="3200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2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7453" y="439419"/>
            <a:ext cx="6053919" cy="73623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800000"/>
                </a:solidFill>
              </a:rPr>
              <a:t>Цель работы</a:t>
            </a:r>
            <a:endParaRPr lang="ru-RU" sz="4000" dirty="0">
              <a:solidFill>
                <a:srgbClr val="8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7385" y="1868384"/>
            <a:ext cx="10974053" cy="23711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200" dirty="0" smtClean="0">
              <a:solidFill>
                <a:srgbClr val="000066"/>
              </a:solidFill>
            </a:endParaRPr>
          </a:p>
          <a:p>
            <a:pPr marL="0" indent="0">
              <a:buNone/>
            </a:pPr>
            <a:r>
              <a:rPr lang="ru-RU" sz="3200" i="1" dirty="0">
                <a:solidFill>
                  <a:srgbClr val="000066"/>
                </a:solidFill>
              </a:rPr>
              <a:t>И</a:t>
            </a:r>
            <a:r>
              <a:rPr lang="ru-RU" sz="3200" i="1" dirty="0" smtClean="0">
                <a:solidFill>
                  <a:srgbClr val="000066"/>
                </a:solidFill>
              </a:rPr>
              <a:t>сследовать </a:t>
            </a:r>
            <a:r>
              <a:rPr lang="ru-RU" sz="3200" i="1" dirty="0">
                <a:solidFill>
                  <a:srgbClr val="000066"/>
                </a:solidFill>
              </a:rPr>
              <a:t>закономерности равноускоренного движения без начальной скорости и определить ускорение движения тела, а также его мгновенную скорость в конце движения.</a:t>
            </a:r>
          </a:p>
          <a:p>
            <a:pPr marL="0" lvl="0" indent="0">
              <a:buNone/>
            </a:pPr>
            <a:endParaRPr lang="ru-RU" sz="3200" dirty="0" smtClean="0">
              <a:solidFill>
                <a:srgbClr val="000066"/>
              </a:solidFill>
            </a:endParaRPr>
          </a:p>
          <a:p>
            <a:pPr lvl="0"/>
            <a:endParaRPr lang="ru-RU" sz="3200" dirty="0">
              <a:solidFill>
                <a:srgbClr val="000066"/>
              </a:solidFill>
            </a:endParaRPr>
          </a:p>
          <a:p>
            <a:pPr lvl="0"/>
            <a:endParaRPr lang="ru-RU" sz="3200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65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"/>
          <p:cNvSpPr txBox="1">
            <a:spLocks/>
          </p:cNvSpPr>
          <p:nvPr/>
        </p:nvSpPr>
        <p:spPr>
          <a:xfrm>
            <a:off x="548194" y="219140"/>
            <a:ext cx="4855386" cy="599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 smtClean="0">
                <a:solidFill>
                  <a:srgbClr val="6600CC"/>
                </a:solidFill>
              </a:rPr>
              <a:t>Вспоминаем!</a:t>
            </a:r>
            <a:endParaRPr lang="ru-RU" sz="4000" b="1" dirty="0">
              <a:solidFill>
                <a:srgbClr val="6600CC"/>
              </a:solidFill>
            </a:endParaRPr>
          </a:p>
        </p:txBody>
      </p:sp>
      <p:pic>
        <p:nvPicPr>
          <p:cNvPr id="19" name="Picture 2" descr="https://moscow-oblast.sm-news.ru/wp-content/uploads/2020/07/01/4-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634" y="128351"/>
            <a:ext cx="869787" cy="869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 descr="https://fsd.videouroki.net/products/conspekty/fizika9/4-skorost-pri-priamolinieinom-ravnouskoriennom-dvizhienii.files/image009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" t="18051" r="50000" b="54892"/>
          <a:stretch/>
        </p:blipFill>
        <p:spPr bwMode="auto">
          <a:xfrm>
            <a:off x="920782" y="1129465"/>
            <a:ext cx="5571597" cy="135774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8001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OpenSans"/>
                <a:ea typeface="Times New Roman" panose="02020603050405020304" pitchFamily="18" charset="0"/>
              </a:rPr>
              <a:t>,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5209616" y="1468964"/>
            <a:ext cx="3463329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Sans"/>
                <a:ea typeface="Times New Roman" panose="02020603050405020304" pitchFamily="18" charset="0"/>
              </a:rPr>
              <a:t>Мгновенная скорость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" name="Рисунок 19" descr="https://fsd.videouroki.net/products/conspekty/fizika9/5-pieriemieshchieniie-tiela-pri-ravnouskoriennom-dvizhienii.files/image012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725" y="2419466"/>
            <a:ext cx="3872891" cy="173029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5625559" y="2767946"/>
            <a:ext cx="3463329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000000"/>
                </a:solidFill>
                <a:latin typeface="OpenSans"/>
                <a:ea typeface="Times New Roman" panose="02020603050405020304" pitchFamily="18" charset="0"/>
              </a:rPr>
              <a:t>Пе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Sans"/>
                <a:ea typeface="Times New Roman" panose="02020603050405020304" pitchFamily="18" charset="0"/>
              </a:rPr>
              <a:t>ремещение при равноускоренном движении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2" name="Рисунок 21" descr="https://fsd.videouroki.net/products/conspekty/fizika9/5-pieriemieshchieniie-tiela-pri-ravnouskoriennom-dvizhienii.files/image015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8888" y="4144037"/>
            <a:ext cx="2271839" cy="173029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549114" y="4640273"/>
            <a:ext cx="5092092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Sans"/>
                <a:ea typeface="Times New Roman" panose="02020603050405020304" pitchFamily="18" charset="0"/>
              </a:rPr>
              <a:t>Если в начальный момент времени тело покоилось, то уравнение примет вид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4" name="Рисунок 84" descr="https://fsd.videouroki.net/products/conspekty/fizika9/4-skorost-pri-priamolinieinom-ravnouskoriennom-dvizhienii.files/image016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451" y="4570646"/>
            <a:ext cx="2277826" cy="1093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250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050473" y="415636"/>
            <a:ext cx="9310254" cy="8866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Оборудование для лабораторной работы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58751" y="1707544"/>
            <a:ext cx="1078990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2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екундомер, наклонная плоскость (из длинной линейки или кухонной доски),  теннисный шарик или небольшой мячик.</a:t>
            </a:r>
            <a:endParaRPr lang="ru-RU" sz="32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 descr="https://fsd.videouroki.net/products/conspekty/fizika9/8-l-r-1-issliedovaniie-rud-biez-nachal-noi-skorosti.files/image001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54" r="26234" b="34204"/>
          <a:stretch/>
        </p:blipFill>
        <p:spPr bwMode="auto">
          <a:xfrm>
            <a:off x="3435928" y="3189979"/>
            <a:ext cx="5403272" cy="20747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43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437828" y="269231"/>
            <a:ext cx="3500749" cy="7234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Ход работы</a:t>
            </a: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2065" name="Рисунок 186" descr="https://fsd.videouroki.net/products/conspekty/fizika9/8-l-r-1-issliedovaniie-rud-biez-nachal-noi-skorosti.files/image0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869" y="1497269"/>
            <a:ext cx="4761918" cy="1011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Рисунок 185" descr="https://fsd.videouroki.net/products/conspekty/fizika9/8-l-r-1-issliedovaniie-rud-biez-nachal-noi-skorosti.files/image00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869" y="2623267"/>
            <a:ext cx="4761918" cy="953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Рисунок 184" descr="https://fsd.videouroki.net/products/conspekty/fizika9/8-l-r-1-issliedovaniie-rud-biez-nachal-noi-skorosti.files/image005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869" y="4710102"/>
            <a:ext cx="5210116" cy="608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387927" y="979902"/>
            <a:ext cx="10417233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Известно, что шарик скатывается по прямолинейному наклонному желобу равноускорено.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При равноускоренном движении без начальной скорости пройденное расстояние определяется по формуле: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555567" y="3641645"/>
            <a:ext cx="10249593" cy="830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Если измерить промежуток времени от начала движения шарика до его остановки при ударе о цилиндр и расстояние, пройденное им за это время, то по формуле (2) мы вычислим ускорение шарика, а по формуле (3) — его мгновенную скорость.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7857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437828" y="269231"/>
            <a:ext cx="3500749" cy="7234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Ход работы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9705" y="1244184"/>
            <a:ext cx="1140751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3200" dirty="0" smtClean="0"/>
              <a:t>Установить наклонную плоскость на столе.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Измерить ее дину </a:t>
            </a:r>
            <a:r>
              <a:rPr lang="en-US" sz="3200" dirty="0" smtClean="0"/>
              <a:t>s</a:t>
            </a:r>
            <a:r>
              <a:rPr lang="ru-RU" sz="3200" dirty="0" smtClean="0"/>
              <a:t>, перевести значение в метры и результаты записать в таблицу.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Засечь время с помощью секундомера и отпустить шарик о плоскости. Результаты измерений времени занести в таблицу.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Опыт повторить 5 раз.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По формуле		рассчитать ускорение шарика для каждого опыта.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 </a:t>
            </a:r>
            <a:r>
              <a:rPr lang="ru-RU" sz="3200" dirty="0"/>
              <a:t>П</a:t>
            </a:r>
            <a:r>
              <a:rPr lang="ru-RU" sz="3200" dirty="0" smtClean="0"/>
              <a:t>о формуле		   рассчитать мгновенную скорость шарика.</a:t>
            </a:r>
          </a:p>
          <a:p>
            <a:endParaRPr lang="ru-RU" sz="3200" dirty="0"/>
          </a:p>
        </p:txBody>
      </p:sp>
      <p:pic>
        <p:nvPicPr>
          <p:cNvPr id="9" name="Рисунок 185" descr="https://fsd.videouroki.net/products/conspekty/fizika9/8-l-r-1-issliedovaniie-rud-biez-nachal-noi-skorosti.files/image004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051"/>
          <a:stretch/>
        </p:blipFill>
        <p:spPr bwMode="auto">
          <a:xfrm>
            <a:off x="3252866" y="4162507"/>
            <a:ext cx="929390" cy="666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184" descr="https://fsd.videouroki.net/products/conspekty/fizika9/8-l-r-1-issliedovaniie-rud-biez-nachal-noi-skorosti.files/image005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017" b="13546"/>
          <a:stretch/>
        </p:blipFill>
        <p:spPr bwMode="auto">
          <a:xfrm>
            <a:off x="3405984" y="5265074"/>
            <a:ext cx="1031844" cy="386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537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fsd.videouroki.net/products/conspekty/fizika9/8-l-r-1-issliedovaniie-rud-biez-nachal-noi-skorosti.files/image008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23"/>
          <a:stretch/>
        </p:blipFill>
        <p:spPr bwMode="auto">
          <a:xfrm>
            <a:off x="1768840" y="1109271"/>
            <a:ext cx="8784235" cy="44596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19331" y="1109271"/>
            <a:ext cx="4362138" cy="161893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14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6318</TotalTime>
  <Words>328</Words>
  <Application>Microsoft Office PowerPoint</Application>
  <PresentationFormat>Широкоэкранный</PresentationFormat>
  <Paragraphs>65</Paragraphs>
  <Slides>12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OpenSans</vt:lpstr>
      <vt:lpstr>Symbol</vt:lpstr>
      <vt:lpstr>Times New Roman</vt:lpstr>
      <vt:lpstr>Тема Office</vt:lpstr>
      <vt:lpstr>ФИЗИКА</vt:lpstr>
      <vt:lpstr>Презентация PowerPoint</vt:lpstr>
      <vt:lpstr>Сегодня на уроке мы…</vt:lpstr>
      <vt:lpstr>Цель работы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Не забудьте сделать вывод!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ФИЗИКА</dc:title>
  <dc:creator>User</dc:creator>
  <cp:lastModifiedBy>User</cp:lastModifiedBy>
  <cp:revision>518</cp:revision>
  <dcterms:created xsi:type="dcterms:W3CDTF">2020-08-12T09:07:33Z</dcterms:created>
  <dcterms:modified xsi:type="dcterms:W3CDTF">2020-09-29T13:56:03Z</dcterms:modified>
</cp:coreProperties>
</file>