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9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3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027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872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00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314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547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0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5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36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5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4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86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7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6A6AA-59D9-4CCF-BF13-E52EC75EF57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DB1262-467E-4780-9570-AFE0A862E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2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Второй закон Ньютона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41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165900" cy="84571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Сила – мера взаимодействия тел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45434"/>
                <a:ext cx="8596668" cy="3880773"/>
              </a:xfrm>
            </p:spPr>
            <p:txBody>
              <a:bodyPr/>
              <a:lstStyle/>
              <a:p>
                <a:endParaRPr lang="ru-RU" i="1" dirty="0" smtClean="0">
                  <a:latin typeface="Cambria Math" panose="02040503050406030204" pitchFamily="18" charset="0"/>
                </a:endParaRPr>
              </a:p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 –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Единица измерения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ru-RU" sz="360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d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Н, ньютон</a:t>
                </a:r>
              </a:p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– векторная величина</a:t>
                </a:r>
              </a:p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характеризуется: модулем, направлением и точкой приложения.</a:t>
                </a: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45434"/>
                <a:ext cx="8596668" cy="3880773"/>
              </a:xfrm>
              <a:blipFill rotWithShape="0">
                <a:blip r:embed="rId2"/>
                <a:stretch>
                  <a:fillRect l="-1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58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todist.site/wp-content/uploads/2019/04/sily-v-prirode-gotovimsya-k-vpr_page-0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/>
          <a:stretch/>
        </p:blipFill>
        <p:spPr bwMode="auto">
          <a:xfrm>
            <a:off x="592428" y="187248"/>
            <a:ext cx="11101589" cy="655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48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755" y="2524260"/>
            <a:ext cx="9831827" cy="202198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Ускорения, сообщаемые разным телам одной и той же постоянной силой, обратно пропорциональны массам этих тел.</a:t>
            </a:r>
          </a:p>
          <a:p>
            <a:r>
              <a:rPr lang="ru-RU" sz="2400" dirty="0" smtClean="0"/>
              <a:t>Ускорение, с которым движется тело постоянной массы, прямо пропорционально приложенной к этому телу силе, в результате которой возникает ускорение.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437134" cy="1320800"/>
          </a:xfrm>
        </p:spPr>
        <p:txBody>
          <a:bodyPr/>
          <a:lstStyle/>
          <a:p>
            <a:r>
              <a:rPr lang="ru-RU" b="1" dirty="0" smtClean="0"/>
              <a:t>Из опытов, описанных </a:t>
            </a:r>
            <a:br>
              <a:rPr lang="ru-RU" b="1" dirty="0" smtClean="0"/>
            </a:br>
            <a:r>
              <a:rPr lang="ru-RU" b="1" dirty="0" smtClean="0"/>
              <a:t>в параграфе 11 следует: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8286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818" y="171719"/>
            <a:ext cx="5671951" cy="626772"/>
          </a:xfrm>
        </p:spPr>
        <p:txBody>
          <a:bodyPr>
            <a:noAutofit/>
          </a:bodyPr>
          <a:lstStyle/>
          <a:p>
            <a:r>
              <a:rPr lang="ru-RU" b="1" dirty="0" smtClean="0"/>
              <a:t>Равнодействующая сил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818" y="937097"/>
            <a:ext cx="8596668" cy="750036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Равнодействующей сил называют силу, равную векторной сумме всех сил, действующих на тело.</a:t>
            </a:r>
          </a:p>
          <a:p>
            <a:pPr marL="0" indent="0">
              <a:buNone/>
            </a:pPr>
            <a:endParaRPr lang="ru-RU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s://ds02.infourok.ru/uploads/ex/0a28/000142a7-84a88031/img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8" t="27516" r="8873" b="1497"/>
          <a:stretch/>
        </p:blipFill>
        <p:spPr bwMode="auto">
          <a:xfrm>
            <a:off x="1546677" y="1687133"/>
            <a:ext cx="7675809" cy="511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97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Второй закон Ньютона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48465"/>
            <a:ext cx="8596668" cy="1432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Ускорение тала прямо пропорционально равнодействующей сил, приложенных к телу, и обратно пропорционально его массе.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84868" y="3503054"/>
                <a:ext cx="1378040" cy="931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5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868" y="3503054"/>
                <a:ext cx="1378040" cy="93185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61516" y="3765949"/>
                <a:ext cx="1599125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600" dirty="0" smtClean="0"/>
                  <a:t>= m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516" y="3765949"/>
                <a:ext cx="1599125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17110" t="-26374" b="-472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613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5.infourok.ru/uploads/ex/1149/000d1d20-b0aeed33/img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" t="15873" r="2688" b="6756"/>
          <a:stretch/>
        </p:blipFill>
        <p:spPr bwMode="auto">
          <a:xfrm>
            <a:off x="618186" y="193983"/>
            <a:ext cx="10934164" cy="666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16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368" y="377780"/>
            <a:ext cx="2877235" cy="807076"/>
          </a:xfrm>
        </p:spPr>
        <p:txBody>
          <a:bodyPr/>
          <a:lstStyle/>
          <a:p>
            <a:r>
              <a:rPr lang="ru-RU" b="1" dirty="0" smtClean="0"/>
              <a:t>Задача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42435"/>
                <a:ext cx="10179556" cy="45989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i="1" dirty="0" smtClean="0">
                    <a:solidFill>
                      <a:schemeClr val="tx1"/>
                    </a:solidFill>
                  </a:rPr>
                  <a:t>Определите силу, под действием которой велосипедист скатывается с горки с ускорением, равным 0,8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ru-RU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b="1" i="1" dirty="0" smtClean="0">
                    <a:solidFill>
                      <a:schemeClr val="tx1"/>
                    </a:solidFill>
                  </a:rPr>
                  <a:t>если масса велосипедиста вместе с велосипедом равна 59 кг.</a:t>
                </a:r>
              </a:p>
              <a:p>
                <a:pPr marL="0" indent="0">
                  <a:buNone/>
                </a:pPr>
                <a:endParaRPr lang="ru-RU" b="1" i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b="1" i="1" dirty="0" smtClean="0">
                    <a:solidFill>
                      <a:schemeClr val="tx1"/>
                    </a:solidFill>
                  </a:rPr>
                  <a:t>Дано: 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			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Формула:		Решение:</a:t>
                </a:r>
              </a:p>
              <a:p>
                <a:pPr marL="0" indent="0">
                  <a:buNone/>
                </a:pPr>
                <a:r>
                  <a:rPr lang="en-US" b="1" i="1" dirty="0" smtClean="0">
                    <a:solidFill>
                      <a:schemeClr val="tx1"/>
                    </a:solidFill>
                  </a:rPr>
                  <a:t>m = 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59 кг			</a:t>
                </a:r>
              </a:p>
              <a:p>
                <a:pPr marL="0" indent="0">
                  <a:buNone/>
                </a:pPr>
                <a:r>
                  <a:rPr lang="ru-RU" b="1" i="1" dirty="0" smtClean="0">
                    <a:solidFill>
                      <a:schemeClr val="tx1"/>
                    </a:solidFill>
                  </a:rPr>
                  <a:t>а = </a:t>
                </a:r>
                <a:r>
                  <a:rPr lang="ru-RU" b="1" i="1" dirty="0">
                    <a:solidFill>
                      <a:schemeClr val="tx1"/>
                    </a:solidFill>
                  </a:rPr>
                  <a:t>0,8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b="1" i="1" dirty="0" smtClean="0">
                    <a:solidFill>
                      <a:schemeClr val="tx1"/>
                    </a:solidFill>
                  </a:rPr>
                  <a:t>							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F = 59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 кг∙ 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b="1" i="1" dirty="0">
                    <a:solidFill>
                      <a:schemeClr val="tx1"/>
                    </a:solidFill>
                  </a:rPr>
                  <a:t>0,8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b="1" i="1" dirty="0">
                    <a:solidFill>
                      <a:schemeClr val="tx1"/>
                    </a:solidFill>
                  </a:rPr>
                  <a:t>	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= 47,2 Н</a:t>
                </a:r>
              </a:p>
              <a:p>
                <a:pPr marL="0" indent="0">
                  <a:buNone/>
                </a:pPr>
                <a:r>
                  <a:rPr lang="en-US" b="1" i="1" dirty="0" smtClean="0">
                    <a:solidFill>
                      <a:schemeClr val="tx1"/>
                    </a:solidFill>
                  </a:rPr>
                  <a:t>F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 - ?									</a:t>
                </a:r>
              </a:p>
              <a:p>
                <a:pPr marL="0" indent="0">
                  <a:buNone/>
                </a:pPr>
                <a:endParaRPr lang="ru-RU" b="1" i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b="1" i="1" dirty="0" smtClean="0">
                    <a:solidFill>
                      <a:schemeClr val="tx1"/>
                    </a:solidFill>
                  </a:rPr>
                  <a:t>Ответ: 47,2 Н.</a:t>
                </a:r>
                <a:endParaRPr lang="ru-RU" b="1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42435"/>
                <a:ext cx="10179556" cy="4598928"/>
              </a:xfrm>
              <a:blipFill rotWithShape="0">
                <a:blip r:embed="rId2"/>
                <a:stretch>
                  <a:fillRect l="-479" t="-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1970468" y="2717442"/>
            <a:ext cx="25757" cy="1481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50760" y="3874395"/>
            <a:ext cx="1865290" cy="15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222798" y="2942537"/>
                <a:ext cx="1008845" cy="931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5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798" y="2942537"/>
                <a:ext cx="1008845" cy="93185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830253" y="3205432"/>
                <a:ext cx="108492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600" dirty="0" smtClean="0"/>
                  <a:t>= m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53" y="3205432"/>
                <a:ext cx="1084926" cy="553998"/>
              </a:xfrm>
              <a:prstGeom prst="rect">
                <a:avLst/>
              </a:prstGeom>
              <a:blipFill rotWithShape="0">
                <a:blip r:embed="rId4"/>
                <a:stretch>
                  <a:fillRect l="-25281" t="-26374" b="-472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4235003" y="2667930"/>
            <a:ext cx="25757" cy="1481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80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368" y="377780"/>
            <a:ext cx="2877235" cy="807076"/>
          </a:xfrm>
        </p:spPr>
        <p:txBody>
          <a:bodyPr/>
          <a:lstStyle/>
          <a:p>
            <a:r>
              <a:rPr lang="ru-RU" b="1" dirty="0" smtClean="0"/>
              <a:t>Задача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2723" y="1481072"/>
                <a:ext cx="10584167" cy="45989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i="1" dirty="0" smtClean="0">
                    <a:solidFill>
                      <a:schemeClr val="tx1"/>
                    </a:solidFill>
                  </a:rPr>
                  <a:t>С каким ускорением будет всплывать находящийся под водой мяч массой 0,5 кг, если действующая на него тяжести равна 5 Н, архимедова сила – 10 Н, а средняя сила сопротивления движению 2 Н?</a:t>
                </a:r>
              </a:p>
              <a:p>
                <a:pPr marL="0" indent="0">
                  <a:buNone/>
                </a:pPr>
                <a:r>
                  <a:rPr lang="ru-RU" b="1" i="1" dirty="0" smtClean="0">
                    <a:solidFill>
                      <a:schemeClr val="tx1"/>
                    </a:solidFill>
                  </a:rPr>
                  <a:t>Дано: 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										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Формула:		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		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Решение:</a:t>
                </a:r>
              </a:p>
              <a:p>
                <a:pPr marL="0" indent="0">
                  <a:buNone/>
                </a:pPr>
                <a:r>
                  <a:rPr lang="en-US" b="1" i="1" dirty="0" smtClean="0">
                    <a:solidFill>
                      <a:schemeClr val="tx1"/>
                    </a:solidFill>
                  </a:rPr>
                  <a:t>m = 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0,5 кг			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													</a:t>
                </a:r>
                <a:r>
                  <a:rPr lang="en-US" b="1" i="1" dirty="0">
                    <a:solidFill>
                      <a:schemeClr val="tx1"/>
                    </a:solidFill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Н −</m:t>
                        </m:r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Н −</m:t>
                        </m:r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Н </m:t>
                        </m:r>
                      </m:num>
                      <m:den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кг</m:t>
                        </m:r>
                      </m:den>
                    </m:f>
                  </m:oMath>
                </a14:m>
                <a:r>
                  <a:rPr lang="ru-RU" b="1" i="1" dirty="0" smtClean="0">
                    <a:solidFill>
                      <a:schemeClr val="tx1"/>
                    </a:solidFill>
                  </a:rPr>
                  <a:t> = </a:t>
                </a:r>
              </a:p>
              <a:p>
                <a:pPr marL="0" indent="0">
                  <a:buNone/>
                </a:pPr>
                <a:r>
                  <a:rPr lang="en-US" b="1" i="1" dirty="0" smtClean="0">
                    <a:solidFill>
                      <a:schemeClr val="tx1"/>
                    </a:solidFill>
                  </a:rPr>
                  <a:t>F</a:t>
                </a:r>
                <a:r>
                  <a:rPr lang="en-US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 = 5 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Н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															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		=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b="1" i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b="1" i="1" dirty="0" smtClean="0">
                    <a:solidFill>
                      <a:schemeClr val="tx1"/>
                    </a:solidFill>
                  </a:rPr>
                  <a:t>F</a:t>
                </a:r>
                <a:r>
                  <a:rPr lang="ru-RU" b="1" i="1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i="1" dirty="0">
                    <a:solidFill>
                      <a:schemeClr val="tx1"/>
                    </a:solidFill>
                  </a:rPr>
                  <a:t>= 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10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Н									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R = </a:t>
                </a:r>
                <a:r>
                  <a:rPr lang="en-US" b="1" i="1" dirty="0">
                    <a:solidFill>
                      <a:schemeClr val="tx1"/>
                    </a:solidFill>
                  </a:rPr>
                  <a:t>F</a:t>
                </a:r>
                <a:r>
                  <a:rPr lang="ru-RU" b="1" i="1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b="1" i="1" baseline="-25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 - F</a:t>
                </a:r>
                <a:r>
                  <a:rPr lang="en-US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 – F</a:t>
                </a:r>
                <a:r>
                  <a:rPr lang="en-US" b="1" i="1" baseline="-25000" dirty="0" smtClean="0">
                    <a:solidFill>
                      <a:schemeClr val="tx1"/>
                    </a:solidFill>
                  </a:rPr>
                  <a:t>3</a:t>
                </a:r>
              </a:p>
              <a:p>
                <a:pPr marL="0" indent="0">
                  <a:buNone/>
                </a:pPr>
                <a:r>
                  <a:rPr lang="en-US" b="1" i="1" dirty="0" smtClean="0">
                    <a:solidFill>
                      <a:schemeClr val="tx1"/>
                    </a:solidFill>
                  </a:rPr>
                  <a:t>F</a:t>
                </a:r>
                <a:r>
                  <a:rPr lang="ru-RU" b="1" i="1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i="1" dirty="0">
                    <a:solidFill>
                      <a:schemeClr val="tx1"/>
                    </a:solidFill>
                  </a:rPr>
                  <a:t>= 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Н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										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</m:oMath>
                </a14:m>
                <a:endParaRPr lang="ru-RU" b="1" i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b="1" i="1" dirty="0" smtClean="0">
                    <a:solidFill>
                      <a:schemeClr val="tx1"/>
                    </a:solidFill>
                  </a:rPr>
                  <a:t>												</a:t>
                </a:r>
                <a:endParaRPr lang="ru-RU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b="1" i="1" dirty="0">
                    <a:solidFill>
                      <a:schemeClr val="tx1"/>
                    </a:solidFill>
                  </a:rPr>
                  <a:t>а </a:t>
                </a:r>
                <a:r>
                  <a:rPr lang="ru-RU" b="1" i="1" dirty="0" smtClean="0">
                    <a:solidFill>
                      <a:schemeClr val="tx1"/>
                    </a:solidFill>
                  </a:rPr>
                  <a:t>-?</a:t>
                </a:r>
                <a:r>
                  <a:rPr lang="en-US" b="1" i="1" dirty="0">
                    <a:solidFill>
                      <a:schemeClr val="tx1"/>
                    </a:solidFill>
                  </a:rPr>
                  <a:t> </a:t>
                </a:r>
                <a:endParaRPr lang="ru-RU" b="1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723" y="1481072"/>
                <a:ext cx="10584167" cy="4598928"/>
              </a:xfrm>
              <a:blipFill rotWithShape="0">
                <a:blip r:embed="rId2"/>
                <a:stretch>
                  <a:fillRect l="-518" t="-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1970468" y="2717442"/>
            <a:ext cx="12878" cy="2099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72723" y="4505462"/>
            <a:ext cx="1865290" cy="15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011390" y="3464418"/>
            <a:ext cx="669701" cy="605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062833" y="3292836"/>
            <a:ext cx="301365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62833" y="3464418"/>
            <a:ext cx="301365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83346" y="4069725"/>
            <a:ext cx="301365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062832" y="4308120"/>
            <a:ext cx="301365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681091" y="3767071"/>
            <a:ext cx="1315912" cy="1346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2" idx="2"/>
          </p:cNvCxnSpPr>
          <p:nvPr/>
        </p:nvCxnSpPr>
        <p:spPr>
          <a:xfrm flipV="1">
            <a:off x="2017177" y="3767072"/>
            <a:ext cx="994213" cy="2923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346240" y="3796306"/>
            <a:ext cx="0" cy="116206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490173" y="4728162"/>
                <a:ext cx="386367" cy="310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73" y="4728162"/>
                <a:ext cx="386367" cy="310598"/>
              </a:xfrm>
              <a:prstGeom prst="rect">
                <a:avLst/>
              </a:prstGeom>
              <a:blipFill rotWithShape="0">
                <a:blip r:embed="rId3"/>
                <a:stretch>
                  <a:fillRect l="-1587" b="-156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309616" y="2238245"/>
                <a:ext cx="386367" cy="310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616" y="2238245"/>
                <a:ext cx="386367" cy="310598"/>
              </a:xfrm>
              <a:prstGeom prst="rect">
                <a:avLst/>
              </a:prstGeom>
              <a:blipFill rotWithShape="0">
                <a:blip r:embed="rId4"/>
                <a:stretch>
                  <a:fillRect l="-1587" b="-156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 flipH="1" flipV="1">
            <a:off x="3309617" y="2239447"/>
            <a:ext cx="36623" cy="1609860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333561" y="3866069"/>
            <a:ext cx="4159" cy="571781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527423" y="4045278"/>
                <a:ext cx="386367" cy="310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423" y="4045278"/>
                <a:ext cx="386367" cy="310598"/>
              </a:xfrm>
              <a:prstGeom prst="rect">
                <a:avLst/>
              </a:prstGeom>
              <a:blipFill rotWithShape="0">
                <a:blip r:embed="rId5"/>
                <a:stretch>
                  <a:fillRect l="-1587" b="-156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4" descr="https://ds02.infourok.ru/uploads/ex/0a28/000142a7-84a88031/img7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3" t="27516" r="29274" b="59081"/>
          <a:stretch/>
        </p:blipFill>
        <p:spPr bwMode="auto">
          <a:xfrm>
            <a:off x="5181534" y="2717442"/>
            <a:ext cx="2146545" cy="57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7686541" y="2338589"/>
            <a:ext cx="12878" cy="2099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28936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154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Times New Roman</vt:lpstr>
      <vt:lpstr>Wingdings 3</vt:lpstr>
      <vt:lpstr>Грань</vt:lpstr>
      <vt:lpstr>Второй закон Ньютона</vt:lpstr>
      <vt:lpstr>Сила – мера взаимодействия тел</vt:lpstr>
      <vt:lpstr>Презентация PowerPoint</vt:lpstr>
      <vt:lpstr>Из опытов, описанных  в параграфе 11 следует: </vt:lpstr>
      <vt:lpstr>Равнодействующая сил</vt:lpstr>
      <vt:lpstr>Второй закон Ньютона</vt:lpstr>
      <vt:lpstr>Презентация PowerPoint</vt:lpstr>
      <vt:lpstr>Задача</vt:lpstr>
      <vt:lpstr>Задача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Второй закон Ньютона</dc:title>
  <dc:creator>Учетная запись Майкрософт</dc:creator>
  <cp:lastModifiedBy>Учетная запись Майкрософт</cp:lastModifiedBy>
  <cp:revision>7</cp:revision>
  <dcterms:created xsi:type="dcterms:W3CDTF">2020-10-13T12:45:57Z</dcterms:created>
  <dcterms:modified xsi:type="dcterms:W3CDTF">2020-10-13T13:39:37Z</dcterms:modified>
</cp:coreProperties>
</file>