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80" r:id="rId8"/>
    <p:sldId id="261" r:id="rId9"/>
    <p:sldId id="279" r:id="rId10"/>
    <p:sldId id="263" r:id="rId11"/>
    <p:sldId id="264" r:id="rId12"/>
    <p:sldId id="265" r:id="rId13"/>
    <p:sldId id="266" r:id="rId14"/>
    <p:sldId id="282" r:id="rId15"/>
    <p:sldId id="267" r:id="rId16"/>
    <p:sldId id="283" r:id="rId17"/>
    <p:sldId id="268" r:id="rId18"/>
    <p:sldId id="269" r:id="rId19"/>
    <p:sldId id="271" r:id="rId20"/>
    <p:sldId id="270" r:id="rId21"/>
    <p:sldId id="284" r:id="rId22"/>
    <p:sldId id="272" r:id="rId23"/>
    <p:sldId id="273" r:id="rId24"/>
    <p:sldId id="275" r:id="rId25"/>
    <p:sldId id="276" r:id="rId26"/>
    <p:sldId id="277" r:id="rId27"/>
    <p:sldId id="278" r:id="rId28"/>
    <p:sldId id="27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3609" y="2012798"/>
            <a:ext cx="6815669" cy="1515533"/>
          </a:xfrm>
        </p:spPr>
        <p:txBody>
          <a:bodyPr/>
          <a:lstStyle/>
          <a:p>
            <a:r>
              <a:rPr lang="ru-RU" sz="2400" dirty="0" smtClean="0"/>
              <a:t>ПРЕЕМСТВЕННОСТЬ МЕЖДУ НАЧАЛЬНОЙ И СТАРШЕЙ ШКОЛОЙ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ru-RU" dirty="0" err="1" smtClean="0"/>
              <a:t>Кидрачева</a:t>
            </a:r>
            <a:r>
              <a:rPr lang="ru-RU" dirty="0" smtClean="0"/>
              <a:t> Г.А.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9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3681" y="982131"/>
            <a:ext cx="6844454" cy="489373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Понять природу ребенка, помочь ему реализовать все самое лучшее из </a:t>
            </a:r>
            <a:r>
              <a:rPr lang="ru-RU" b="1" dirty="0" smtClean="0"/>
              <a:t>того, что </a:t>
            </a:r>
            <a:r>
              <a:rPr lang="ru-RU" b="1" dirty="0"/>
              <a:t>заложено, притушить отрицательные стороны его характера –вот в чем суть. Формировать личность, способную ставить перед собой цели и принимать решения — наивысший и наисложнейший труд. Воспитывать ребенка на его силе, а не на слабости-в этом кредо педагогики. </a:t>
            </a:r>
            <a:r>
              <a:rPr lang="ru-RU" b="1" dirty="0" smtClean="0"/>
              <a:t>Сильные стороны </a:t>
            </a:r>
            <a:r>
              <a:rPr lang="ru-RU" b="1" dirty="0"/>
              <a:t>любого ребенка — его пытливость, любознательность, волевые качества. Казалось бы, «воля» — категория взрослого человека. Но если ребенок способен несколько раз переделать какую-то работу — это говорит о том, что начинает формироваться личность.</a:t>
            </a:r>
          </a:p>
          <a:p>
            <a:r>
              <a:rPr lang="ru-RU" b="1" dirty="0"/>
              <a:t>Преемственность предполагает плавный переход на среднюю ступень обучения. Такой, чтобы под натиском новых впечатлений ,непривычных приемов работы не растерять все хорошие приобретения начальной школы, не утратить интерес к обучению.</a:t>
            </a:r>
          </a:p>
          <a:p>
            <a:endParaRPr lang="ru-RU" dirty="0"/>
          </a:p>
        </p:txBody>
      </p:sp>
      <p:pic>
        <p:nvPicPr>
          <p:cNvPr id="5122" name="Picture 2" descr="http://go1.imgsmail.ru/imgpreview?key=6457fdbe42e717bf&amp;mb=imgdb_preview_2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3" y="1226710"/>
            <a:ext cx="3645124" cy="44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31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240" y="982132"/>
            <a:ext cx="7396480" cy="489373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Необходимо с первых же дней знакомства с новым классом поддерживать этот интерес в тех детях, у кого он хоть мало-мальски теплится. Для творческого человека ясно ,что работа без интереса- каторга. Вопросы интереса, мотивации обучения очень сложны. Именно интерес заставляет ребенка часами смотреть телевизор, играть в компьютерные игры, в общем, заниматься тем, что совпадает с его внутренней потребностью. И нужно учитывать то ,что интересы младшего школьника и младшего подростка различны. Младший подросток больше тянется к общению со сверстниками , постоянной смене впечатлений, что характерно для нашего времени. Ведь еще 10 лет назад </a:t>
            </a:r>
            <a:r>
              <a:rPr lang="ru-RU" b="1" dirty="0" err="1"/>
              <a:t>дозированность</a:t>
            </a:r>
            <a:r>
              <a:rPr lang="ru-RU" b="1" dirty="0"/>
              <a:t> и ритм информации были намного медленнее. Ускорение информационного потока, с одной стороны, расширяет кругозор ребенка, а с другой –порождает опасность поверхностного, созерцательного отношения к информации. Именно поэтому зачастую возникает чувство </a:t>
            </a:r>
            <a:r>
              <a:rPr lang="ru-RU" b="1" dirty="0" err="1"/>
              <a:t>знакомости</a:t>
            </a:r>
            <a:r>
              <a:rPr lang="ru-RU" b="1" dirty="0"/>
              <a:t>, хотя само знание чисто визуально, на уровне обрывочных впечатлений.</a:t>
            </a:r>
          </a:p>
          <a:p>
            <a:endParaRPr lang="ru-RU" dirty="0"/>
          </a:p>
        </p:txBody>
      </p:sp>
      <p:pic>
        <p:nvPicPr>
          <p:cNvPr id="6146" name="Picture 2" descr="http://edupvl.gov.kz/files/raznoe/zp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1" y="1151107"/>
            <a:ext cx="3186419" cy="455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64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6256" y="982131"/>
            <a:ext cx="7162944" cy="489373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Есть немало житейских обстоятельств, также объясняющих падение успеваемости и интереса к учебе. Дело прежде всего в том, что учитель начальной школы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выпустив </a:t>
            </a:r>
            <a:r>
              <a:rPr lang="ru-RU" b="1" dirty="0"/>
              <a:t>своих детей в основную школу, отчетливо </a:t>
            </a:r>
            <a:r>
              <a:rPr lang="ru-RU" b="1" dirty="0" smtClean="0"/>
              <a:t>видит, </a:t>
            </a:r>
            <a:r>
              <a:rPr lang="ru-RU" b="1" dirty="0"/>
              <a:t>как вырос каждый ребенок и какой образовательный потенциал накопил для дальнейшего роста, то есть оценивает его оптимистично. Принимая новый класс в основной школе «учитель – предметник» приходит на урок из более старших классов и видит своих новых учеников маленькими несмышленышами, чрезвычайно несамостоятельными и не слишком образованными. А если еще он переносит методы обучения и формы взаимодействия со старшими классами на подростка, а они по многим своим психологическим особенностям еще младшие школьники и поэтому не могут справиться с этими необычными для них способами обучения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http://go1.imgsmail.ru/imgpreview?key=7860c6c53dd0a04&amp;mb=imgdb_preview_2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1209060"/>
            <a:ext cx="3484737" cy="44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8" y="982131"/>
            <a:ext cx="6204372" cy="4893735"/>
          </a:xfrm>
        </p:spPr>
        <p:txBody>
          <a:bodyPr>
            <a:normAutofit/>
          </a:bodyPr>
          <a:lstStyle/>
          <a:p>
            <a:r>
              <a:rPr lang="ru-RU" b="1" dirty="0"/>
              <a:t>Говоря о психологических особенностях школьника 10-12 лет, необходимо кратко остановиться на тех возрастных особенностях, которые в лучшем случае игнорируются в среднем звене, а в худшем – служат почвой для возникновения конфликтов между учителями и учениками: это «чувство взрослости</a:t>
            </a:r>
            <a:r>
              <a:rPr lang="ru-RU" b="1" dirty="0" smtClean="0"/>
              <a:t>», </a:t>
            </a:r>
            <a:r>
              <a:rPr lang="ru-RU" b="1" dirty="0"/>
              <a:t>склонность к фантазированию ( к некритическому планированию своего будущего) и стремление экспериментировать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388403" cy="2438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emschool94.ucoz.ru/_nw/6/19460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1" y="982131"/>
            <a:ext cx="4417454" cy="49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7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280" y="1041400"/>
            <a:ext cx="7863839" cy="4496515"/>
          </a:xfrm>
        </p:spPr>
        <p:txBody>
          <a:bodyPr>
            <a:noAutofit/>
          </a:bodyPr>
          <a:lstStyle/>
          <a:p>
            <a:r>
              <a:rPr lang="ru-RU" sz="2000" b="1" dirty="0"/>
              <a:t>« Чувство взрослости», не подкрепленное еще реальной ответственностью,- вот особая форма самосознания, возникающая в переходный период и определяющая основные отношения младших подростков с миром. «Чувство взрослости» проявляется в потребности равноправия, уважения и самостоятельности, в требовании серьезного , доверительного отношения со стороны взрослых. Пренебрежение этими </a:t>
            </a:r>
            <a:r>
              <a:rPr lang="ru-RU" sz="2000" b="1" dirty="0" smtClean="0"/>
              <a:t>требованиями, неудовлетворенность </a:t>
            </a:r>
            <a:r>
              <a:rPr lang="ru-RU" sz="2000" b="1" dirty="0"/>
              <a:t>этой потребности обостряет негативные черты подросткового кризиса. Если школа не предлагает ученикам средств реализации их « чувства взрослости», оно все равно проявится, но самым невыгодным образом — в уверенности подростка в учительской несправедливости и необъективности.</a:t>
            </a:r>
          </a:p>
        </p:txBody>
      </p:sp>
      <p:pic>
        <p:nvPicPr>
          <p:cNvPr id="3074" name="Picture 2" descr="http://www.pinetka.com/resize/242/327/a/uploads/section/13724049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 r="26258"/>
          <a:stretch>
            <a:fillRect/>
          </a:stretch>
        </p:blipFill>
        <p:spPr bwMode="auto">
          <a:xfrm>
            <a:off x="8453120" y="1041400"/>
            <a:ext cx="316992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8" y="982131"/>
            <a:ext cx="6204372" cy="4893735"/>
          </a:xfrm>
        </p:spPr>
        <p:txBody>
          <a:bodyPr>
            <a:normAutofit/>
          </a:bodyPr>
          <a:lstStyle/>
          <a:p>
            <a:r>
              <a:rPr lang="ru-RU" b="1" dirty="0"/>
              <a:t>Склонность к фантазированию, к некритическому планированию своего будущего. Результат действия становится второстепенным, на первый план выступает собственный авторский замысел. Если учитель контролирует только качество продуктов учебной работы школьников и не находит места для оценки детского творчества, инициативы, самостоятельности, то процесс учения теряет для ученика актуальность и привлекательность.</a:t>
            </a:r>
          </a:p>
          <a:p>
            <a:endParaRPr lang="ru-RU" dirty="0"/>
          </a:p>
        </p:txBody>
      </p:sp>
      <p:pic>
        <p:nvPicPr>
          <p:cNvPr id="11266" name="Picture 2" descr="http://po4erk.ru/wp-content/uploads/2012/03/%D1%88%D0%BA%D0%BE%D0%BB%D0%B0-293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" y="854439"/>
            <a:ext cx="4077325" cy="488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3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4775199"/>
          </a:xfrm>
        </p:spPr>
        <p:txBody>
          <a:bodyPr>
            <a:normAutofit/>
          </a:bodyPr>
          <a:lstStyle/>
          <a:p>
            <a:r>
              <a:rPr lang="ru-RU" b="1" dirty="0"/>
              <a:t>Стремление экспериментировать, используя свои возможности, едва ли не самая яркая характеристика младших подростков. Если школа не представляет ученикам культурных форм такого экспериментирования, то оно реализуется лишь в самой поверхностной и примитивной форме — в экспериментах со своей внешностью.</a:t>
            </a:r>
          </a:p>
        </p:txBody>
      </p:sp>
      <p:pic>
        <p:nvPicPr>
          <p:cNvPr id="2050" name="Picture 2" descr="http://www.minipedia.org.ua/wp-content/uploads/2015/03/14128817629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r="286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9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251" y="982131"/>
            <a:ext cx="9638883" cy="489373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В последние годы накопилось множество наблюдений и экспериментальных доказательств того, что на последнем году обучения в начальной школе школьники продолжают осваивать учебный материал теми же средствами и способами, что и в первые два года школьной жизни. В результате происходит существенное приращение объема знаний, умений и навыков, но не происходит выраженных сдвигов в развитии детей. В частности, школьники не владеют в достаточной мере техникой чтения, грамотным письмом как </a:t>
            </a:r>
            <a:r>
              <a:rPr lang="ru-RU" b="1" dirty="0" err="1"/>
              <a:t>общеучебными</a:t>
            </a:r>
            <a:r>
              <a:rPr lang="ru-RU" b="1" dirty="0"/>
              <a:t> умениями, не развита их способность решать задачи, </a:t>
            </a:r>
            <a:r>
              <a:rPr lang="ru-RU" b="1" dirty="0" smtClean="0"/>
              <a:t>недостаточно </a:t>
            </a:r>
            <a:r>
              <a:rPr lang="ru-RU" b="1" dirty="0"/>
              <a:t>развиты навыки учебного сотрудничества и другие. Эти причины стали объективными предпосылками к переходу на новые развивающие образовательные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8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Какие же задачи должен решать педагогический коллектив по обеспечению благополучного бесконфликтного протекания адаптационного периода в 5 классах?</a:t>
            </a:r>
          </a:p>
          <a:p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3057" y="6431088"/>
            <a:ext cx="2370528" cy="2438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classnet.ru/images/cs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" y="885423"/>
            <a:ext cx="486384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3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4033" y="1045923"/>
            <a:ext cx="9620518" cy="466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тех изменений в жизни ребенка, которые необходимо смягчить, сделать более плавными для обеспечения переходного периода как здоровье сберегающего.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преемственности в развитии </a:t>
            </a:r>
            <a:r>
              <a:rPr lang="ru-R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общеучебных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умений, навыков и способов деятельности, проведение анализа сформированных умений и определение необходимых путей коррекции.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с учениками 5 классов необходимо сохранить и развить основные способы и формы организации образовательного процесса начальной школы, осуществлять поиск новых форм работы, позволяющих решать задачи развития учащихся, учитывая их критический возрастной этап.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эмоциональной обстановки в классе, близкой к начальной школе (доверительность, искренность, мягкость, оптимизм, возможность посоветоваться, пожаловаться, откровенно поговорить).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bobr.edu.minskregion.by/gallery/39/DSC03461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38" y="3425780"/>
            <a:ext cx="4959437" cy="27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4436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Процесс перехода ребенка из начальной школы в среднюю для многих детей, родителей и учителей является не только радостным и волнующим событием, но зачастую и очень проблемным.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Вопрос преемственности обучения между начальной школой и </a:t>
            </a:r>
            <a:r>
              <a:rPr lang="ru-RU" sz="2800" dirty="0" smtClean="0">
                <a:solidFill>
                  <a:srgbClr val="0070C0"/>
                </a:solidFill>
              </a:rPr>
              <a:t>средней </a:t>
            </a:r>
            <a:r>
              <a:rPr lang="ru-RU" sz="2800" dirty="0">
                <a:solidFill>
                  <a:srgbClr val="0070C0"/>
                </a:solidFill>
              </a:rPr>
              <a:t>не является </a:t>
            </a:r>
            <a:r>
              <a:rPr lang="ru-RU" sz="2800" dirty="0" smtClean="0">
                <a:solidFill>
                  <a:srgbClr val="0070C0"/>
                </a:solidFill>
              </a:rPr>
              <a:t>новым. </a:t>
            </a:r>
            <a:r>
              <a:rPr lang="ru-RU" sz="2800" dirty="0">
                <a:solidFill>
                  <a:srgbClr val="0070C0"/>
                </a:solidFill>
              </a:rPr>
              <a:t>Однако, несмотря на многочисленные обсуждения этой проблемы ,практика ее решения пока далека от теории.</a:t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029546"/>
          </a:xfrm>
        </p:spPr>
        <p:txBody>
          <a:bodyPr/>
          <a:lstStyle/>
          <a:p>
            <a:r>
              <a:rPr lang="ru-RU" b="1" dirty="0" smtClean="0"/>
              <a:t>Как же решить эту проблему?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243" y="1046525"/>
            <a:ext cx="5469466" cy="4893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Сотрудничество </a:t>
            </a:r>
            <a:r>
              <a:rPr lang="ru-RU" b="1" dirty="0"/>
              <a:t>учителей начального и среднего звена ,школьных психологов, социального педагога и администрации школы, как школьный консилиум, который </a:t>
            </a:r>
            <a:r>
              <a:rPr lang="ru-RU" b="1" dirty="0" smtClean="0"/>
              <a:t>должен собираться </a:t>
            </a:r>
            <a:r>
              <a:rPr lang="ru-RU" b="1" dirty="0"/>
              <a:t>два раза в год (в апреле и октябре). Его целью является отработка взаимодействия </a:t>
            </a:r>
            <a:r>
              <a:rPr lang="ru-RU" b="1" dirty="0" smtClean="0"/>
              <a:t>учителей, </a:t>
            </a:r>
            <a:r>
              <a:rPr lang="ru-RU" b="1" dirty="0"/>
              <a:t>выпускающих классы из начальной школы, и </a:t>
            </a:r>
            <a:r>
              <a:rPr lang="ru-RU" b="1" dirty="0" smtClean="0"/>
              <a:t>учителей- предметников</a:t>
            </a:r>
            <a:r>
              <a:rPr lang="ru-RU" b="1" dirty="0"/>
              <a:t>, принимающих эти классы по всем аспектам учебной деятельности</a:t>
            </a:r>
            <a:r>
              <a:rPr lang="ru-RU" dirty="0"/>
              <a:t>. </a:t>
            </a:r>
          </a:p>
        </p:txBody>
      </p:sp>
      <p:pic>
        <p:nvPicPr>
          <p:cNvPr id="8194" name="Picture 2" descr="http://boyarka-school1.edukit.kiev.ua/files2/images/15940360.jpg?size=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0" y="2745476"/>
            <a:ext cx="4780813" cy="27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10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3659" y="1085878"/>
            <a:ext cx="4953300" cy="4233097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dirty="0"/>
              <a:t>Особая роль в этом консилиуме принадлежит психологической службе школы, силами которой проводится комплексная диагностика интеллектуально-личностных характеристик детей, которые оканчивают начальную школу. На консилиуме обсуждается не только психолого-педагогические характеристики будущих пятиклассников, которые требуют повышенного внимания в среднем звене, но также формы и методы работы с детьми данного класса.</a:t>
            </a:r>
          </a:p>
          <a:p>
            <a:endParaRPr lang="ru-RU" dirty="0"/>
          </a:p>
        </p:txBody>
      </p:sp>
      <p:pic>
        <p:nvPicPr>
          <p:cNvPr id="9218" name="Picture 2" descr="http://gsg.mskobr.ru/images/SP1_24_09_2015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59" y="1236373"/>
            <a:ext cx="5285381" cy="40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3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рамках этого сотрудничества должны проводиться и уроки, на которых в начальной школе присутствуют ( или даже сами проводят) учителя среднего звена, имея, таким образом, возможность заранее оценить особенности детей данного класса . В начале следующего года, в 5 классе , эта практика продолжается, теперь уроки посещают бывшие учителя начальных классов.</a:t>
            </a:r>
          </a:p>
          <a:p>
            <a:endParaRPr lang="ru-RU" b="1" dirty="0"/>
          </a:p>
        </p:txBody>
      </p:sp>
      <p:pic>
        <p:nvPicPr>
          <p:cNvPr id="9218" name="Picture 2" descr="http://rus.lang-study.com/wp-content/uploads/04_%D0%97%D0%B2%D0%BE%D0%BD%D0%BE%D0%BA-%D0%B2-%D1%88%D0%BA%D0%BE%D0%BB%D1%83-250x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982131"/>
            <a:ext cx="4378817" cy="45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9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Данная форма сотрудничества различных ступеней образования позволила бы предупреждать многие педагогические и психологические проблемы ,реально осуществлять профилактику детской </a:t>
            </a:r>
            <a:r>
              <a:rPr lang="ru-RU" b="1" dirty="0" err="1"/>
              <a:t>дезадаптации</a:t>
            </a:r>
            <a:r>
              <a:rPr lang="ru-RU" b="1" dirty="0"/>
              <a:t>. Конечно, школьный консилиум и связанные с ним мероприятия не могут разрешить всех аспектов проблемы преемственности. </a:t>
            </a:r>
            <a:r>
              <a:rPr lang="ru-RU" b="1" dirty="0" smtClean="0"/>
              <a:t>Однако, </a:t>
            </a:r>
            <a:r>
              <a:rPr lang="ru-RU" b="1" dirty="0"/>
              <a:t>практические пути ее разрешения, несомненно, способствовали бы продвижению в этом направлении, накоплению опыта и помогли бы детям, учителям и родителям преодолеть трудности переходного периода.</a:t>
            </a:r>
          </a:p>
          <a:p>
            <a:endParaRPr lang="ru-RU" b="1" dirty="0"/>
          </a:p>
        </p:txBody>
      </p:sp>
      <p:pic>
        <p:nvPicPr>
          <p:cNvPr id="10242" name="Picture 2" descr="http://toneto.net/upload/tovars/images/13/e6/666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982131"/>
            <a:ext cx="4723209" cy="45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0135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3732" y="803232"/>
            <a:ext cx="47783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Семинар учителей 4-х и 5-х классов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Цели которого: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Выработка единых требований по орфографическому режиму, пропедевтике предметных знаний 5 класса, планирование деятельности по подготовке перехода учащихся в 5 класс.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7170" name="Picture 2" descr="http://img0.liveinternet.ru/images/attach/c/0/121/271/121271758_3906024_1247313684_1231843211_sme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84" y="1096395"/>
            <a:ext cx="47625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29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2700" y="1129715"/>
            <a:ext cx="54735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Родительское собрание учащихся 4 класса «Будущие пятиклассники».</a:t>
            </a:r>
            <a:b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Экскурсии учащихся 4 класса по кабинетам, где они будут заниматься в 5 классе</a:t>
            </a:r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+mj-lt"/>
              </a:rPr>
              <a:t>Знакомство с основной школой</a:t>
            </a:r>
            <a:br>
              <a:rPr lang="ru-RU" sz="2400" b="1" dirty="0"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  <p:pic>
        <p:nvPicPr>
          <p:cNvPr id="5122" name="Picture 2" descr="http://go1.imgsmail.ru/imgpreview?key=69206c149e076747&amp;mb=imgdb_preview_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1171976"/>
            <a:ext cx="3979572" cy="39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6462" y="692001"/>
            <a:ext cx="58470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уроков будущими учителями в кабинетах начальных классов.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 знаний уч-ся 4 класса: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техника чтения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письмо (каллиграфия)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вычислительные навыки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учителями. Выработка единых требований.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3" name="Picture 2" descr="http://go4.imgsmail.ru/imgpreview?key=b3c32a0de65df0b&amp;mb=imgdb_preview_1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23" y="1443841"/>
            <a:ext cx="2961113" cy="36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09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7040" y="708338"/>
            <a:ext cx="56904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Родительское собрание «Режим. Требования. Запросы.»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родителей с особенностями адаптационного периода уч-ся 5 </a:t>
            </a:r>
            <a:r>
              <a:rPr 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с целями и задачами работы по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преемственности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начальным и основным общим образованием. Единство требований. Выработать конкретные меры по преодолению негативных тенденций, сформулировать общие рекомендации. Выявление запросов родителей</a:t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8194" name="Picture 2" descr="http://bezformata.ru/content/Images/000/021/940/image21940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8" y="1394138"/>
            <a:ext cx="493139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8" y="982131"/>
            <a:ext cx="6143412" cy="489373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У каждого ребенка есть способности и таланты. Дети от природы любознательны и полны желания учиться. Для </a:t>
            </a:r>
            <a:r>
              <a:rPr lang="ru-RU" b="1" dirty="0" smtClean="0"/>
              <a:t>того, чтобы </a:t>
            </a:r>
            <a:r>
              <a:rPr lang="ru-RU" b="1" dirty="0"/>
              <a:t>они могли проявить свои дарования, нужно умное руководство со стороны взрослых. Задачи </a:t>
            </a:r>
            <a:r>
              <a:rPr lang="ru-RU" b="1" dirty="0" smtClean="0"/>
              <a:t>педагога- используя </a:t>
            </a:r>
            <a:r>
              <a:rPr lang="ru-RU" b="1" dirty="0"/>
              <a:t>разнообразные методы обучения, в том числе и игровые, систематически и целенаправленно развивать у детей подвижность и гибкость мышления; учить детей рассуждать, мыслить, а  не зубрить, самим делать выводы, чтобы ощутить удовольствие от обучения.</a:t>
            </a:r>
          </a:p>
        </p:txBody>
      </p:sp>
      <p:pic>
        <p:nvPicPr>
          <p:cNvPr id="4100" name="Picture 4" descr="https://79.img.avito.st/640x480/214769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3" y="1275008"/>
            <a:ext cx="4889605" cy="39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469" y="2298355"/>
            <a:ext cx="3718455" cy="1371600"/>
          </a:xfrm>
        </p:spPr>
        <p:txBody>
          <a:bodyPr/>
          <a:lstStyle/>
          <a:p>
            <a:r>
              <a:rPr lang="ru-RU" dirty="0" smtClean="0"/>
              <a:t>УСПЕХОВ </a:t>
            </a:r>
            <a:r>
              <a:rPr lang="ru-RU" smtClean="0"/>
              <a:t>В РАБОТЕ!</a:t>
            </a:r>
            <a:endParaRPr lang="ru-RU" dirty="0"/>
          </a:p>
        </p:txBody>
      </p:sp>
      <p:pic>
        <p:nvPicPr>
          <p:cNvPr id="1026" name="Picture 2" descr="http://vladimirapokin.ru/wp-content/uploads/2016/01/company-300x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44" y="733715"/>
            <a:ext cx="6482080" cy="5056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7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Приход в среднюю школу , как известно ,совпадает с началом «переходного» возраста у детей: они становятся младшими подростками 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Психологически </a:t>
            </a:r>
            <a:r>
              <a:rPr lang="ru-RU" sz="2700" dirty="0"/>
              <a:t>это начало кризисного периода: физиологическое созревание, переоценка моральных ценностей ,смены ведущих ценностей. У детей с переходом в среднюю школу резко повышается уровень тревожности, связанный с новыми ожиданиями. Они чаще отвлекаются , неадекватно реагируют на замечания, иногда ведут себя вызывающе, бывают раздражены, капризны. Эти объективно сложные психологические этапы взросления </a:t>
            </a:r>
            <a:r>
              <a:rPr lang="ru-RU" sz="2700" dirty="0" smtClean="0"/>
              <a:t>,несомненно ,требуют </a:t>
            </a:r>
            <a:r>
              <a:rPr lang="ru-RU" sz="2700" dirty="0"/>
              <a:t>очень бережного и внимательного отношения со стороны взрослых. Неправильная реакция со стороны педагога может послужить почвой для возникновения конфликтов между ним и учениками.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5331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Важнейшей </a:t>
            </a:r>
            <a:r>
              <a:rPr lang="ru-RU" sz="2400" b="1" dirty="0"/>
              <a:t>причиной трудностей ,</a:t>
            </a:r>
            <a:r>
              <a:rPr lang="ru-RU" sz="2400" b="1" dirty="0" smtClean="0"/>
              <a:t>обуславливающих </a:t>
            </a:r>
            <a:r>
              <a:rPr lang="ru-RU" sz="2400" b="1" dirty="0"/>
              <a:t>переход в среднюю школу, является </a:t>
            </a:r>
            <a:r>
              <a:rPr lang="ru-RU" sz="2400" b="1" dirty="0" err="1"/>
              <a:t>дезадаптация</a:t>
            </a:r>
            <a:r>
              <a:rPr lang="ru-RU" sz="2400" b="1" dirty="0"/>
              <a:t> детей в новых условиях учебной деятельности</a:t>
            </a:r>
            <a:r>
              <a:rPr lang="ru-RU" sz="2400" dirty="0"/>
              <a:t>. Ее можно сравнить со сложностями адаптационного периода в 1 классе. Однако, кроме объективной новизны ситуации обучения, характерной для 1 и 5 классов, в данном случае добавляется еще так называемый субъективный фактор: отсутствие единых требований по многим вопросам учебной деятельности между начальной и средней школой. </a:t>
            </a:r>
          </a:p>
        </p:txBody>
      </p:sp>
    </p:spTree>
    <p:extLst>
      <p:ext uri="{BB962C8B-B14F-4D97-AF65-F5344CB8AC3E}">
        <p14:creationId xmlns:p14="http://schemas.microsoft.com/office/powerpoint/2010/main" val="15131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55313"/>
            <a:ext cx="9471336" cy="83068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В частности, отсутствие единых требований встречается  </a:t>
            </a:r>
            <a:r>
              <a:rPr lang="ru-RU" sz="2400" dirty="0"/>
              <a:t>по следующим аспектам:</a:t>
            </a:r>
            <a:br>
              <a:rPr lang="ru-RU" sz="2400" dirty="0"/>
            </a:br>
            <a:r>
              <a:rPr lang="ru-RU" sz="2400" b="1" dirty="0"/>
              <a:t>Взаимодействие программ обучения :</a:t>
            </a:r>
            <a:r>
              <a:rPr lang="ru-RU" sz="2400" dirty="0"/>
              <a:t> зачастую класс, обучающийся в начальной школе по одной из развивающих систем обучения </a:t>
            </a:r>
            <a:r>
              <a:rPr lang="ru-RU" sz="2400" dirty="0" smtClean="0"/>
              <a:t>, </a:t>
            </a:r>
            <a:r>
              <a:rPr lang="ru-RU" sz="2400" dirty="0"/>
              <a:t>например,- переходя в среднее звено, возвращается к традиционной системе и занимается по учебникам , изданным еще до того, как дети поступили в школу ;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http://bezformata.ru/content/Images/000/036/740/image3674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4" y="3000777"/>
            <a:ext cx="6130344" cy="30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70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160" y="2191228"/>
            <a:ext cx="87576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Единство </a:t>
            </a:r>
            <a:r>
              <a:rPr lang="ru-RU" sz="2400" b="1" dirty="0"/>
              <a:t>(точнее сказать, его отсутствие ) подхода к </a:t>
            </a:r>
            <a:r>
              <a:rPr lang="ru-RU" sz="2400" b="1" dirty="0" err="1"/>
              <a:t>критериально</a:t>
            </a:r>
            <a:r>
              <a:rPr lang="ru-RU" sz="2400" b="1" dirty="0"/>
              <a:t> — оценочной деятельности в начальных и средних классах. </a:t>
            </a:r>
            <a:r>
              <a:rPr lang="ru-RU" sz="2400" dirty="0"/>
              <a:t>Не секрет, что многие «отличники» и «хорошисты» начальной школы при переходе в среднюю меняют свой « статус» на более низкий. И это не всегда связано только с объективными трудностями обучения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49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8648" y="1859340"/>
            <a:ext cx="8731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Преемственность форм и методов обучения:</a:t>
            </a:r>
            <a:r>
              <a:rPr lang="ru-RU" sz="2400" dirty="0"/>
              <a:t> темпа, объема и уровня изложения предметного материала, а также требований к качеству его оформления. Уровень изложения знаний в средней школе, конечно, значительно отличается от того, который принят в начальной школе. Поэтому нельзя забывать ,что дети, перешедшие в 5 класс, должны адаптироваться к новым условиям деятельности: к индивидуальному стилю преподавания учителей, к более быстрому темпу работы, к правилам выполнения новых заданий и т. д.;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42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93736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982132"/>
            <a:ext cx="9601196" cy="4072826"/>
          </a:xfrm>
        </p:spPr>
        <p:txBody>
          <a:bodyPr>
            <a:noAutofit/>
          </a:bodyPr>
          <a:lstStyle/>
          <a:p>
            <a:r>
              <a:rPr lang="ru-RU" b="1" dirty="0"/>
              <a:t>Учителя – предметники подчас не имеют возможности учесть индивидуальные особенности учащихся (темп деятельности, тип мышления, специфику восприятия и т. п.), которые влияют, особенно в начале, на качество обучения. Учителя начальных классов реально имеют такую возможность в силу своей </a:t>
            </a:r>
            <a:r>
              <a:rPr lang="ru-RU" b="1" dirty="0" err="1"/>
              <a:t>многопрофильности</a:t>
            </a:r>
            <a:r>
              <a:rPr lang="ru-RU" b="1" dirty="0"/>
              <a:t>. Поэтому учитель среднего звена при оценивании ориентируется, прежде всего, на результат его деятельности, без учета индивидуальных особенностей.</a:t>
            </a:r>
          </a:p>
          <a:p>
            <a:r>
              <a:rPr lang="ru-RU" b="1" dirty="0"/>
              <a:t>Любой учитель понимает, что инертный, медлительный ребенок не должен слышать от учителя приговор: « Ты не успел, значит не сделал». Тем не менее ориентация учителя только на результат исключает другую позицию. Не хочется думать, что личностно — гуманный подход является прерогативой только начального звена обучения, а средняя школа не имеет к этому никакого 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22116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362" y="692026"/>
            <a:ext cx="9601196" cy="2742054"/>
          </a:xfrm>
        </p:spPr>
        <p:txBody>
          <a:bodyPr>
            <a:noAutofit/>
          </a:bodyPr>
          <a:lstStyle/>
          <a:p>
            <a:r>
              <a:rPr lang="ru-RU" sz="2400" b="1" dirty="0"/>
              <a:t>Учителя 5 классов должны быть наиболее квалифицированными педагогами, по своим профессиональным, психологическим и личностным характеристикам. Они должны дать возможность младшему школьнику безболезненно пройти тяжелый путь от младшей к средней ступени обучения .Казалось бы, это лишь штрих, но очень существенный. Ведь обучение — это не просто передача знаний ,а, прежде всего, жизнь ребенка в школе.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098" name="Picture 2" descr="http://malaysia-school.ucoz.ru/new-16/0_6fad9_77e9f46d_x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24" y="3271520"/>
            <a:ext cx="6586352" cy="30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1659</Words>
  <Application>Microsoft Office PowerPoint</Application>
  <PresentationFormat>Широкоэкранный</PresentationFormat>
  <Paragraphs>39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Натуральные материалы</vt:lpstr>
      <vt:lpstr>ПРЕЕМСТВЕННОСТЬ МЕЖДУ НАЧАЛЬНОЙ И СТАРШЕЙ ШКОЛОЙ</vt:lpstr>
      <vt:lpstr>Процесс перехода ребенка из начальной школы в среднюю для многих детей, родителей и учителей является не только радостным и волнующим событием, но зачастую и очень проблемным. Вопрос преемственности обучения между начальной школой и средней не является новым. Однако, несмотря на многочисленные обсуждения этой проблемы ,практика ее решения пока далека от теории. </vt:lpstr>
      <vt:lpstr>Приход в среднюю школу , как известно ,совпадает с началом «переходного» возраста у детей: они становятся младшими подростками .         Психологически это начало кризисного периода: физиологическое созревание, переоценка моральных ценностей ,смены ведущих ценностей. У детей с переходом в среднюю школу резко повышается уровень тревожности, связанный с новыми ожиданиями. Они чаще отвлекаются , неадекватно реагируют на замечания, иногда ведут себя вызывающе, бывают раздражены, капризны. Эти объективно сложные психологические этапы взросления ,несомненно ,требуют очень бережного и внимательного отношения со стороны взрослых. Неправильная реакция со стороны педагога может послужить почвой для возникновения конфликтов между ним и учениками. </vt:lpstr>
      <vt:lpstr>         Важнейшей причиной трудностей ,обуславливающих переход в среднюю школу, является дезадаптация детей в новых условиях учебной деятельности. Ее можно сравнить со сложностями адаптационного периода в 1 классе. Однако, кроме объективной новизны ситуации обучения, характерной для 1 и 5 классов, в данном случае добавляется еще так называемый субъективный фактор: отсутствие единых требований по многим вопросам учебной деятельности между начальной и средней школой. </vt:lpstr>
      <vt:lpstr>  В частности, отсутствие единых требований встречается  по следующим аспектам: Взаимодействие программ обучения : зачастую класс, обучающийся в начальной школе по одной из развивающих систем обучения , например,- переходя в среднее звено, возвращается к традиционной системе и занимается по учебникам , изданным еще до того, как дети поступили в школу ; </vt:lpstr>
      <vt:lpstr>Презентация PowerPoint</vt:lpstr>
      <vt:lpstr>Презентация PowerPoint</vt:lpstr>
      <vt:lpstr>Презентация PowerPoint</vt:lpstr>
      <vt:lpstr>Учителя 5 классов должны быть наиболее квалифицированными педагогами, по своим профессиональным, психологическим и личностным характеристикам. Они должны дать возможность младшему школьнику безболезненно пройти тяжелый путь от младшей к средней ступени обучения .Казалось бы, это лишь штрих, но очень существенный. Ведь обучение — это не просто передача знаний ,а, прежде всего, жизнь ребенка в школе. </vt:lpstr>
      <vt:lpstr>Презентация PowerPoint</vt:lpstr>
      <vt:lpstr>Презентация PowerPoint</vt:lpstr>
      <vt:lpstr>Презентация PowerPoint</vt:lpstr>
      <vt:lpstr>Презентация PowerPoint</vt:lpstr>
      <vt:lpstr>« Чувство взрослости», не подкрепленное еще реальной ответственностью,- вот особая форма самосознания, возникающая в переходный период и определяющая основные отношения младших подростков с миром. «Чувство взрослости» проявляется в потребности равноправия, уважения и самостоятельности, в требовании серьезного , доверительного отношения со стороны взрослых. Пренебрежение этими требованиями, неудовлетворенность этой потребности обостряет негативные черты подросткового кризиса. Если школа не предлагает ученикам средств реализации их « чувства взрослости», оно все равно проявится, но самым невыгодным образом — в уверенности подростка в учительской несправедливости и необъективности.</vt:lpstr>
      <vt:lpstr>Презентация PowerPoint</vt:lpstr>
      <vt:lpstr>Стремление экспериментировать, используя свои возможности, едва ли не самая яркая характеристика младших подростков. Если школа не представляет ученикам культурных форм такого экспериментирования, то оно реализуется лишь в самой поверхностной и примитивной форме — в экспериментах со своей внешностью.</vt:lpstr>
      <vt:lpstr>Презентация PowerPoint</vt:lpstr>
      <vt:lpstr>Презентация PowerPoint</vt:lpstr>
      <vt:lpstr>Презентация PowerPoint</vt:lpstr>
      <vt:lpstr>Как же решить эту проблему?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УСПЕХОВ В РАБОТЕ!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МЕЖДУ НАЧАЛЬНОЙ И СТАРШЕЙ ШКОЛОЙ</dc:title>
  <dc:creator>Admin</dc:creator>
  <cp:lastModifiedBy>Амина</cp:lastModifiedBy>
  <cp:revision>18</cp:revision>
  <dcterms:created xsi:type="dcterms:W3CDTF">2016-10-25T10:03:59Z</dcterms:created>
  <dcterms:modified xsi:type="dcterms:W3CDTF">2017-01-29T10:04:51Z</dcterms:modified>
</cp:coreProperties>
</file>