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81" r:id="rId19"/>
    <p:sldId id="284" r:id="rId20"/>
    <p:sldId id="285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38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1E520-B506-4214-B5FF-935395B17B88}" type="datetimeFigureOut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7B9C-5537-4978-A8A8-E97E27F57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DF82-A2E5-4D1B-A87D-AABB69868DCE}" type="datetimeFigureOut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D4A92-C697-4A82-924F-9CEFD8436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BAF07-6919-4CD8-8BAC-A8895B0321E0}" type="datetimeFigureOut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E3310-66EF-4FD7-8B7F-BA44A6B76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BA29-87A4-445B-8C13-46D90F4260B5}" type="datetimeFigureOut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9059-F5B5-4001-AA1B-6BB229E6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AC53-7463-4BB8-AD1D-FA81688A0CA2}" type="datetimeFigureOut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C6F2-2120-4577-87A0-5925BAB92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5285-99F0-461B-B657-C4D453C0AA38}" type="datetimeFigureOut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3CF6-8E8F-437C-9202-398FCD3A3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ADB85-1434-4AAC-9D10-5575B6E4C329}" type="datetimeFigureOut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05E79-8C33-4F09-96AB-14F2DB5FF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D6BC5-370B-4B11-BCA1-B847A818BA3C}" type="datetimeFigureOut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B3650-37BB-49FC-9E88-3825A4060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9E1D8-130F-4774-A538-DE3E2D5A5732}" type="datetimeFigureOut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EC32F-FE43-49E5-8016-DFB79633F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F5D69-64A2-4A22-BA48-1CF330B0E6CF}" type="datetimeFigureOut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EEDB4-43E2-4EDD-A03F-222BA2837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F25E5-BC67-402A-BF8D-650304F310FA}" type="datetimeFigureOut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A76C-1BA5-4F77-8D76-F2B964DCA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B089-5A66-429A-84AD-15DBC5E19AD4}" type="datetimeFigureOut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EF43-925B-4D39-B3EE-0769A748C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51B4-7EE7-4401-AD58-BB5F984DE844}" type="datetimeFigureOut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D7F80-F87A-43BB-9C46-501F0FF57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70C7-A628-4226-8217-EAFC974636DB}" type="datetimeFigureOut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43B38-DF68-4CE9-9A43-CD928202F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A4983-0FFB-4669-AD8E-793F0659D873}" type="datetimeFigureOut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DB70-F24E-4767-B687-59BD9648E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3E05F-960D-4C25-A289-12E845F71F10}" type="datetimeFigureOut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8879-FA76-4C99-A811-2DE9D0EEB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AE0CAA-936B-418E-93D0-976F17D63C13}" type="datetimeFigureOut">
              <a:rPr lang="en-US"/>
              <a:pPr>
                <a:defRPr/>
              </a:pPr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37466317-4E1F-44C8-BF1D-E78B4D113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66" r:id="rId11"/>
    <p:sldLayoutId id="2147483655" r:id="rId12"/>
    <p:sldLayoutId id="2147483667" r:id="rId13"/>
    <p:sldLayoutId id="2147483654" r:id="rId14"/>
    <p:sldLayoutId id="2147483653" r:id="rId15"/>
    <p:sldLayoutId id="214748365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506538" y="2405063"/>
            <a:ext cx="7767637" cy="1646237"/>
          </a:xfrm>
        </p:spPr>
        <p:txBody>
          <a:bodyPr/>
          <a:lstStyle/>
          <a:p>
            <a:pPr algn="ctr" eaLnBrk="1" hangingPunct="1"/>
            <a:r>
              <a:rPr lang="ru-RU" smtClean="0"/>
              <a:t>ПРЕЕМСТВЕННОСТЬ НАЧАЛЬНОЙ ШКОЛЫ И СРЕДНЕГО ЗВЕНА</a:t>
            </a: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7767637" cy="1096963"/>
          </a:xfrm>
        </p:spPr>
        <p:txBody>
          <a:bodyPr/>
          <a:lstStyle/>
          <a:p>
            <a:pPr algn="l" eaLnBrk="1" hangingPunct="1"/>
            <a:r>
              <a:rPr lang="ru-RU" sz="1800" smtClean="0">
                <a:solidFill>
                  <a:schemeClr val="tx1"/>
                </a:solidFill>
              </a:rPr>
              <a:t>Исаева З.А.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4160838" y="1287463"/>
            <a:ext cx="5011737" cy="36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b="1" dirty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Преемственность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dirty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– это </a:t>
            </a:r>
            <a:r>
              <a:rPr lang="ru-RU" sz="2000" b="1" dirty="0" smtClean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двусторонний </a:t>
            </a:r>
            <a:r>
              <a:rPr lang="ru-RU" sz="2000" b="1" dirty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процесс.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dirty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С одной стороны − начальная ступень, которая формирует те знания, умения и навыки, которые необходимы для дальнейшего обучения в основной школе. С другой стороны – основная школа, которая развивает (а не игнорирует) накопленный в начальной школе потенциал.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i044.radikal.ru/1006/fc/bc4c5b82fd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090613"/>
            <a:ext cx="3857625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733425" y="436563"/>
            <a:ext cx="8545513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1300" b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^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РЕКОМЕНДАЦИИ УЧИТЕЛЮ, РАБОТАЮЩЕМУ С ПЯТИКЛАССНИКАМИ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Необходимо согласовать требования всех учителей-предметников.</a:t>
            </a:r>
            <a:endParaRPr lang="ru-RU" sz="2000" b="1">
              <a:latin typeface="Calibri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Уделять особое внимание организации учебного процесса:</a:t>
            </a:r>
            <a:endParaRPr lang="ru-RU" sz="2000" b="1">
              <a:latin typeface="Calibri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itchFamily="49" charset="0"/>
              <a:buChar char="o"/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готовность к уроку (наличие необходимых учебно-письменных принадлежностей, порядок на парте);</a:t>
            </a:r>
            <a:endParaRPr lang="ru-RU" sz="2000" b="1">
              <a:latin typeface="Calibri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itchFamily="49" charset="0"/>
              <a:buChar char="o"/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правильность оформления тетради, различных видов работ;</a:t>
            </a:r>
            <a:endParaRPr lang="ru-RU" sz="2000" b="1">
              <a:latin typeface="Calibri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itchFamily="49" charset="0"/>
              <a:buChar char="o"/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требования к ведению дневника.</a:t>
            </a:r>
            <a:endParaRPr lang="ru-RU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1039813" y="0"/>
            <a:ext cx="8539162" cy="66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Сделать нормой единые дисциплинарные требования:</a:t>
            </a:r>
            <a:endParaRPr lang="ru-RU" sz="20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itchFamily="49" charset="0"/>
              <a:buChar char="o"/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начинать уроки со звонком;</a:t>
            </a:r>
            <a:endParaRPr lang="ru-RU" sz="2000" b="1">
              <a:latin typeface="Calibri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itchFamily="49" charset="0"/>
              <a:buChar char="o"/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готовиться к уроку на перемене;</a:t>
            </a:r>
            <a:endParaRPr lang="ru-RU" sz="2000" b="1">
              <a:latin typeface="Calibri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itchFamily="49" charset="0"/>
              <a:buChar char="o"/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прививать культуру диалога, не перебивать ни учителя, ни ученика;</a:t>
            </a:r>
            <a:endParaRPr lang="ru-RU" sz="2000" b="1">
              <a:latin typeface="Calibri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itchFamily="49" charset="0"/>
              <a:buChar char="o"/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поднятая рука – это сигнал вопроса или ответа;</a:t>
            </a:r>
            <a:endParaRPr lang="ru-RU" sz="2000" b="1">
              <a:latin typeface="Calibri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itchFamily="49" charset="0"/>
              <a:buChar char="o"/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отвечаем, выйдя из-за парты, для развернутого ответа выходим к доске.</a:t>
            </a:r>
            <a:endParaRPr lang="ru-RU" sz="2000" b="1">
              <a:latin typeface="Calibri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Урок заканчивается со звонком, не задерживаем детей.</a:t>
            </a:r>
            <a:endParaRPr lang="ru-RU" sz="2000" b="1">
              <a:latin typeface="Calibri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3902075" y="131763"/>
            <a:ext cx="555625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Домашнее задание не оставляем на самый конец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урока, его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надо прокомментировать, дать инструкцию по оформлению.</a:t>
            </a:r>
            <a:endParaRPr lang="ru-RU" sz="2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Помните правило: домашняя работа должна приносить чувство удовлетворения ученику, стимулировать успех. Не перегружайте детей заданиями, дифференцируйте их.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Calibri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Учитель-предметник должен помнить, что урок в 5-м классе должен быть с частой сменой видов деятельности, включать физкультминутку.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30722" name="Picture 2" descr="http://img0.liveinternet.ru/images/attach/c/11/115/881/115881490_larg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955675"/>
            <a:ext cx="37115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465138" y="271463"/>
            <a:ext cx="867886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уроках не должна превышаться норма письма, на всех уроках главная общеучебная задача – формирование речевых, коммуникативных умений.</a:t>
            </a:r>
            <a:endParaRPr lang="ru-RU" sz="2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Новые виды учебной деятельности должны сопровождаться четкими инструкциями.</a:t>
            </a:r>
            <a:endParaRPr lang="ru-RU" sz="2400" b="1">
              <a:latin typeface="Calibri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Особое внимание на всех уроках уделять развитию навыков работы с текстом.</a:t>
            </a:r>
            <a:endParaRPr lang="ru-RU" sz="2400" b="1">
              <a:latin typeface="Calibri" pitchFamily="34" charset="0"/>
            </a:endParaRPr>
          </a:p>
          <a:p>
            <a:pPr>
              <a:tabLst>
                <a:tab pos="457200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Учащиеся должны знать свои права и обязанности, правила поведения в кабинетах, правила по технике безопасности, правила дежурных. Классный руководитель должен периодически повторять их с учащимися, убеждать в их целесообразности</a:t>
            </a:r>
            <a:endParaRPr lang="ru-RU" sz="2400" b="1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4962525" y="444500"/>
            <a:ext cx="4437063" cy="549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используйте дневник для записи дисциплинарных замечаний (найдите индивидуальные формы работы с ребенком и семьей), контролируйте своевременность записей, заполняйте дневники вместе на классном часе, ежедневно в конце учебного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дня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проверяйте наличие задания на следующий день.</a:t>
            </a:r>
            <a:endParaRPr lang="ru-RU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rebuchet MS" pitchFamily="34" charset="0"/>
            </a:endParaRPr>
          </a:p>
        </p:txBody>
      </p:sp>
      <p:pic>
        <p:nvPicPr>
          <p:cNvPr id="32770" name="Picture 2" descr="http://ruwest.ru/upload/iblock/6a0/6a001410884aa8584c954cc4379c58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1016000"/>
            <a:ext cx="47164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4551363" y="1058863"/>
            <a:ext cx="5892800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Введите правило среди учащихся помогать больным, приносить им домашнее задание, оказывать помощь в усвоении пропущенного материала.</a:t>
            </a:r>
            <a:endParaRPr lang="ru-RU" sz="20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 учителя – знать затруднения в усвоении учебного материала, своевременно прийти на помощь.</a:t>
            </a:r>
            <a:endParaRPr lang="ru-RU" sz="2000" b="1">
              <a:latin typeface="Calibri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забывайте: «Ученик и учитель – союзники. Обучение должно быть бесконфликтным».</a:t>
            </a:r>
            <a:endParaRPr lang="ru-RU" sz="2000" b="1">
              <a:solidFill>
                <a:srgbClr val="6666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Учитесь учить не уча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>
              <a:latin typeface="Calibri" pitchFamily="34" charset="0"/>
            </a:endParaRPr>
          </a:p>
          <a:p>
            <a:pPr>
              <a:tabLst>
                <a:tab pos="4572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rebuchet MS" pitchFamily="34" charset="0"/>
            </a:endParaRPr>
          </a:p>
        </p:txBody>
      </p:sp>
      <p:pic>
        <p:nvPicPr>
          <p:cNvPr id="33794" name="Picture 2" descr="http://ki-gazeta.ru/upload/iblock/f56/f568e64f1056b7fa0adb418a6da5ec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804863"/>
            <a:ext cx="4327525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244475" y="920750"/>
            <a:ext cx="9407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Предлагается проводить мониторинг уровня адаптации выпускников начальной школы в средней школе. Уровень адаптации определяется по следующим  критериям:</a:t>
            </a:r>
          </a:p>
          <a:p>
            <a:r>
              <a:rPr lang="ru-RU" sz="2800" b="1">
                <a:latin typeface="Trebuchet MS" pitchFamily="34" charset="0"/>
              </a:rPr>
              <a:t>- Эффективность учебной деятельности.</a:t>
            </a:r>
          </a:p>
          <a:p>
            <a:r>
              <a:rPr lang="ru-RU" sz="2800" b="1" i="1">
                <a:latin typeface="Trebuchet MS" pitchFamily="34" charset="0"/>
              </a:rPr>
              <a:t>-</a:t>
            </a:r>
            <a:r>
              <a:rPr lang="ru-RU" sz="2800" b="1">
                <a:latin typeface="Trebuchet MS" pitchFamily="34" charset="0"/>
              </a:rPr>
              <a:t> Усвоение школьных норм поведения</a:t>
            </a:r>
            <a:endParaRPr lang="ru-RU" sz="2800" b="1" i="1"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ru-RU" sz="2800" b="1">
                <a:latin typeface="Trebuchet MS" pitchFamily="34" charset="0"/>
              </a:rPr>
              <a:t>Успешность социальных контактов.</a:t>
            </a:r>
          </a:p>
          <a:p>
            <a:r>
              <a:rPr lang="ru-RU" sz="2800" b="1">
                <a:latin typeface="Trebuchet MS" pitchFamily="34" charset="0"/>
              </a:rPr>
              <a:t>- Эмоциональное благополучие.</a:t>
            </a:r>
            <a:endParaRPr lang="ru-RU" sz="2800">
              <a:latin typeface="Trebuchet MS" pitchFamily="34" charset="0"/>
            </a:endParaRPr>
          </a:p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54038"/>
            <a:ext cx="3851275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Прямоугольник 2"/>
          <p:cNvSpPr>
            <a:spLocks noChangeArrowheads="1"/>
          </p:cNvSpPr>
          <p:nvPr/>
        </p:nvSpPr>
        <p:spPr bwMode="auto">
          <a:xfrm>
            <a:off x="4246563" y="220663"/>
            <a:ext cx="51212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rebuchet MS" pitchFamily="34" charset="0"/>
              </a:rPr>
              <a:t>ПАМЯТКА КЛАССНОМУ РУКОВОДИТЕЛЮ 5-го класса</a:t>
            </a:r>
          </a:p>
          <a:p>
            <a:pPr>
              <a:defRPr/>
            </a:pPr>
            <a:endParaRPr lang="ru-RU" sz="2000" b="1" dirty="0">
              <a:latin typeface="Trebuchet MS" pitchFamily="34" charset="0"/>
            </a:endParaRPr>
          </a:p>
          <a:p>
            <a:pPr>
              <a:defRPr/>
            </a:pPr>
            <a:endParaRPr lang="ru-RU" sz="2000" b="1" dirty="0">
              <a:latin typeface="Trebuchet MS" pitchFamily="34" charset="0"/>
            </a:endParaRPr>
          </a:p>
          <a:p>
            <a:pPr>
              <a:defRPr/>
            </a:pPr>
            <a:r>
              <a:rPr lang="ru-RU" sz="2000" b="1" dirty="0">
                <a:latin typeface="Trebuchet MS" pitchFamily="34" charset="0"/>
              </a:rPr>
              <a:t>1.	Ознакомьтесь с характеристикой         классного коллектива и его списочным составом заблаговременно.</a:t>
            </a:r>
          </a:p>
          <a:p>
            <a:pPr>
              <a:defRPr/>
            </a:pPr>
            <a:r>
              <a:rPr lang="ru-RU" sz="2000" b="1" dirty="0">
                <a:latin typeface="Trebuchet MS" pitchFamily="34" charset="0"/>
              </a:rPr>
              <a:t>2.	С первых дней обучения в 5-ом классе организуйте работу ученического актива.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lang="ru-RU" sz="2000" b="1" dirty="0">
                <a:latin typeface="Trebuchet MS" pitchFamily="34" charset="0"/>
              </a:rPr>
              <a:t>Продумайте, какое коллективное творческое дело сможет увлечь, сплотить детский коллектив, будет способствовать дальнейшему развитию его творческих начал, формированию культуры.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lang="ru-RU" sz="2000" b="1" dirty="0">
                <a:latin typeface="Trebuchet MS" pitchFamily="34" charset="0"/>
              </a:rPr>
              <a:t>Составьте план воспитательной работы с учетом направлений в начальных классах.</a:t>
            </a:r>
          </a:p>
          <a:p>
            <a:pPr>
              <a:defRPr/>
            </a:pPr>
            <a:endParaRPr lang="ru-RU" sz="20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4632325" y="357188"/>
            <a:ext cx="532447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rebuchet MS" pitchFamily="34" charset="0"/>
            </a:endParaRPr>
          </a:p>
          <a:p>
            <a:r>
              <a:rPr lang="ru-RU" sz="2000" b="1">
                <a:latin typeface="Trebuchet MS" pitchFamily="34" charset="0"/>
              </a:rPr>
              <a:t>4.Последовательно и целенаправленно реализуйте в плане работы с родителями вопросы адаптации учащихся.</a:t>
            </a:r>
          </a:p>
          <a:p>
            <a:r>
              <a:rPr lang="ru-RU" sz="2000" b="1">
                <a:latin typeface="Trebuchet MS" pitchFamily="34" charset="0"/>
              </a:rPr>
              <a:t>5.Поддерживайте тесную связь с учителями-предметниками, учителями начальных классов, оказывайте своевременную и эффективную помощь в обучении каждому ученику, используйте возможности психологической службы школы.</a:t>
            </a:r>
          </a:p>
          <a:p>
            <a:r>
              <a:rPr lang="ru-RU" sz="2000" b="1">
                <a:latin typeface="Trebuchet MS" pitchFamily="34" charset="0"/>
              </a:rPr>
              <a:t>6.Вселяйте в каждого ученика уверенность в преодолении трудностей, всячески повышайте социальный статус ребенка и семьи, поддерживайте здоровый эмоционально-психологический климат в классном коллективе.</a:t>
            </a:r>
          </a:p>
        </p:txBody>
      </p:sp>
      <p:pic>
        <p:nvPicPr>
          <p:cNvPr id="36866" name="Picture 2" descr="http://www.maam.ru/upload/blogs/detsad-268576-1450553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873125"/>
            <a:ext cx="4297362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433388" y="3741738"/>
            <a:ext cx="9026525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Helvetica"/>
              </a:rPr>
              <a:t>Вопросы преемственности в образовании были актуальны всегда. Актуальны они и сегодня. </a:t>
            </a:r>
            <a:r>
              <a:rPr lang="ru-RU" sz="2000" b="1">
                <a:latin typeface="Trebuchet MS" pitchFamily="34" charset="0"/>
              </a:rPr>
              <a:t>Каждый год, проводя педагогический совет, мы говорим об адаптационном периоде для 5-тиклассников. Пытаемся выявить проблемы преемственности между начальной и основной школой и возможные пути их решения.</a:t>
            </a:r>
          </a:p>
          <a:p>
            <a:r>
              <a:rPr lang="ru-RU" sz="2000" b="1">
                <a:latin typeface="Trebuchet MS" pitchFamily="34" charset="0"/>
              </a:rPr>
              <a:t>Переход от начального образования ко второй ступени считается очень важным и болезненным не только для учеников, но и для педагогов.</a:t>
            </a:r>
          </a:p>
          <a:p>
            <a:endParaRPr lang="ru-RU">
              <a:latin typeface="Trebuchet MS" pitchFamily="34" charset="0"/>
            </a:endParaRPr>
          </a:p>
        </p:txBody>
      </p:sp>
      <p:pic>
        <p:nvPicPr>
          <p:cNvPr id="19458" name="Picture 2" descr="http://go3.imgsmail.ru/imgpreview?key=254107a990356898&amp;mb=imgdb_preview_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4463" y="0"/>
            <a:ext cx="521652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475" y="935038"/>
            <a:ext cx="9204325" cy="5022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000"/>
              <a:t>ОСНОВНЫЕ ПУТИ РЕАЛИЗАЦИИ ПРЕЕМСТВЕННОСТИ</a:t>
            </a:r>
          </a:p>
          <a:p>
            <a:r>
              <a:rPr lang="ru-RU" sz="2000"/>
              <a:t> В УЧЕБНО-ВОСПИТАТЕЛЬНОЙ РАБОТЕ</a:t>
            </a:r>
          </a:p>
          <a:p>
            <a:pPr>
              <a:buFont typeface="Trebuchet MS" pitchFamily="34" charset="0"/>
              <a:buAutoNum type="arabicPeriod"/>
            </a:pPr>
            <a:r>
              <a:rPr lang="ru-RU" sz="2400"/>
              <a:t>Как можно раньше определить учителей-предметников и классных руководителей в будущих 5 классах</a:t>
            </a:r>
          </a:p>
          <a:p>
            <a:pPr>
              <a:buFont typeface="Trebuchet MS" pitchFamily="34" charset="0"/>
              <a:buAutoNum type="arabicPeriod"/>
            </a:pPr>
            <a:r>
              <a:rPr lang="ru-RU" sz="2400"/>
              <a:t>Посещение уроков в 4 классах учителями-предметниками</a:t>
            </a:r>
          </a:p>
          <a:p>
            <a:pPr>
              <a:buFont typeface="Trebuchet MS" pitchFamily="34" charset="0"/>
              <a:buAutoNum type="arabicPeriod"/>
            </a:pPr>
            <a:r>
              <a:rPr lang="ru-RU" sz="2400"/>
              <a:t>Посещение открытых уроков в начальной школе(письмо, развитие речи, математика, развитие устной речи)</a:t>
            </a:r>
          </a:p>
          <a:p>
            <a:pPr>
              <a:buFont typeface="Trebuchet MS" pitchFamily="34" charset="0"/>
              <a:buAutoNum type="arabicPeriod"/>
            </a:pPr>
            <a:r>
              <a:rPr lang="ru-RU" sz="2400"/>
              <a:t>Разработка психологической игры «Впереди у нас -5 класс» для учащихся</a:t>
            </a:r>
          </a:p>
          <a:p>
            <a:pPr>
              <a:buFont typeface="Trebuchet MS" pitchFamily="34" charset="0"/>
              <a:buAutoNum type="arabicPeriod"/>
            </a:pPr>
            <a:r>
              <a:rPr lang="ru-RU" sz="2400"/>
              <a:t>Посещение уроков будущим классным руководителем</a:t>
            </a:r>
          </a:p>
          <a:p>
            <a:pPr>
              <a:buFont typeface="Trebuchet MS" pitchFamily="34" charset="0"/>
              <a:buAutoNum type="arabicPeriod"/>
            </a:pPr>
            <a:r>
              <a:rPr lang="ru-RU" sz="2400"/>
              <a:t>Соблюдение единых педагогических требований к обучению  и  к поведению учащихся</a:t>
            </a:r>
          </a:p>
          <a:p>
            <a:endParaRPr lang="ru-RU" sz="2400"/>
          </a:p>
          <a:p>
            <a:pPr>
              <a:buFont typeface="Trebuchet MS" pitchFamily="34" charset="0"/>
              <a:buAutoNum type="arabicPeriod"/>
            </a:pP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8638" y="798513"/>
            <a:ext cx="8797925" cy="5172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7"/>
              <a:defRPr/>
            </a:pPr>
            <a:r>
              <a:rPr lang="ru-RU" sz="2400" b="1" dirty="0"/>
              <a:t>Изучение учебных программ, учитель начальных классов  должен знать программу  5 класса. Учителя-предметники среднего звена могут начинать работу в 5 </a:t>
            </a:r>
            <a:r>
              <a:rPr lang="ru-RU" sz="2400" b="1" dirty="0" smtClean="0"/>
              <a:t>классе </a:t>
            </a:r>
            <a:r>
              <a:rPr lang="ru-RU" sz="2400" b="1" dirty="0"/>
              <a:t>только после изучения программы начальной школы, чтобы правильно организовать</a:t>
            </a:r>
          </a:p>
          <a:p>
            <a:pPr>
              <a:defRPr/>
            </a:pPr>
            <a:r>
              <a:rPr lang="ru-RU" sz="2400" b="1" dirty="0"/>
              <a:t>    повторение материала, изученного в начальной      школе и разработать систему мер по дальнейшему      формированию новых учебных знаний и умений</a:t>
            </a:r>
          </a:p>
          <a:p>
            <a:pPr>
              <a:defRPr/>
            </a:pPr>
            <a:r>
              <a:rPr lang="ru-RU" sz="2400" b="1" dirty="0"/>
              <a:t>8. Диагностика уровня  </a:t>
            </a:r>
            <a:r>
              <a:rPr lang="ru-RU" sz="2400" b="1" dirty="0" err="1"/>
              <a:t>сформированности</a:t>
            </a:r>
            <a:r>
              <a:rPr lang="ru-RU" sz="2400" b="1" dirty="0"/>
              <a:t> </a:t>
            </a:r>
            <a:r>
              <a:rPr lang="ru-RU" sz="2400" b="1" dirty="0" err="1"/>
              <a:t>общеучебных</a:t>
            </a:r>
            <a:r>
              <a:rPr lang="ru-RU" sz="2400" b="1" dirty="0"/>
              <a:t> умений и навыков</a:t>
            </a:r>
          </a:p>
          <a:p>
            <a:pPr>
              <a:defRPr/>
            </a:pPr>
            <a:r>
              <a:rPr lang="ru-RU" sz="2400" b="1" dirty="0"/>
              <a:t>9. Проведение психолого-педагогического консилиума по вопросам адаптации пятиклассников к новой ситуации обучения  и жизнедеятельности в школе.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2"/>
          <p:cNvSpPr txBox="1">
            <a:spLocks noChangeArrowheads="1"/>
          </p:cNvSpPr>
          <p:nvPr/>
        </p:nvSpPr>
        <p:spPr bwMode="auto">
          <a:xfrm>
            <a:off x="1787525" y="2316163"/>
            <a:ext cx="673190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/>
              <a:t>СПАСИБО ЗА </a:t>
            </a:r>
            <a:r>
              <a:rPr lang="ru-RU" sz="4000" dirty="0" smtClean="0"/>
              <a:t>ВНИМАНИЕ!</a:t>
            </a:r>
            <a:endParaRPr lang="ru-RU" sz="4000" dirty="0"/>
          </a:p>
          <a:p>
            <a:r>
              <a:rPr lang="ru-RU" sz="4000" dirty="0"/>
              <a:t>УСПЕХОВ В РАБОТЕ!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4625975" y="936625"/>
            <a:ext cx="531812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 </a:t>
            </a:r>
            <a:r>
              <a:rPr lang="ru-RU" sz="2000" b="1" dirty="0">
                <a:latin typeface="Helvetica"/>
                <a:cs typeface="Times New Roman" pitchFamily="18" charset="0"/>
              </a:rPr>
              <a:t>Перечислю некоторые причины, возникающие при переходе из начальной школы в основную: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  <a:buSzPts val="1000"/>
              <a:buFont typeface="Symbol" pitchFamily="18" charset="2"/>
              <a:buChar char=""/>
            </a:pPr>
            <a:r>
              <a:rPr lang="ru-RU" sz="2000" b="1" dirty="0">
                <a:latin typeface="Helvetica"/>
                <a:cs typeface="Times New Roman" pitchFamily="18" charset="0"/>
              </a:rPr>
              <a:t>смена социальной обстановки;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  <a:buSzPts val="1000"/>
              <a:buFont typeface="Symbol" pitchFamily="18" charset="2"/>
              <a:buChar char=""/>
            </a:pPr>
            <a:r>
              <a:rPr lang="ru-RU" sz="2000" b="1" dirty="0">
                <a:latin typeface="Helvetica"/>
                <a:cs typeface="Times New Roman" pitchFamily="18" charset="0"/>
              </a:rPr>
              <a:t>изменение роли учащегося;</a:t>
            </a:r>
          </a:p>
          <a:p>
            <a:pPr>
              <a:spcAft>
                <a:spcPts val="750"/>
              </a:spcAft>
              <a:buSzPts val="1000"/>
              <a:buFont typeface="Symbol" pitchFamily="18" charset="2"/>
              <a:buChar char=""/>
            </a:pPr>
            <a:r>
              <a:rPr lang="ru-RU" sz="2000" b="1" dirty="0">
                <a:latin typeface="Trebuchet MS" pitchFamily="34" charset="0"/>
              </a:rPr>
              <a:t>увеличение учебной нагрузки;</a:t>
            </a:r>
          </a:p>
          <a:p>
            <a:pPr>
              <a:spcAft>
                <a:spcPts val="750"/>
              </a:spcAft>
              <a:buSzPts val="1000"/>
              <a:buFont typeface="Symbol" pitchFamily="18" charset="2"/>
              <a:buChar char=""/>
            </a:pPr>
            <a:r>
              <a:rPr lang="ru-RU" sz="2000" b="1" dirty="0">
                <a:latin typeface="Trebuchet MS" pitchFamily="34" charset="0"/>
              </a:rPr>
              <a:t>изменение режима дня;</a:t>
            </a:r>
          </a:p>
          <a:p>
            <a:pPr>
              <a:spcAft>
                <a:spcPts val="750"/>
              </a:spcAft>
              <a:buSzPts val="1000"/>
              <a:buFont typeface="Symbol" pitchFamily="18" charset="2"/>
              <a:buChar char=""/>
            </a:pPr>
            <a:r>
              <a:rPr lang="ru-RU" sz="2000" b="1" dirty="0" smtClean="0">
                <a:latin typeface="Trebuchet MS" pitchFamily="34" charset="0"/>
              </a:rPr>
              <a:t>Также </a:t>
            </a:r>
            <a:r>
              <a:rPr lang="ru-RU" sz="2000" b="1" dirty="0">
                <a:latin typeface="Trebuchet MS" pitchFamily="34" charset="0"/>
              </a:rPr>
              <a:t>одной из причин является</a:t>
            </a:r>
          </a:p>
          <a:p>
            <a:r>
              <a:rPr lang="ru-RU" sz="2000" b="1" dirty="0">
                <a:latin typeface="Trebuchet MS" pitchFamily="34" charset="0"/>
              </a:rPr>
              <a:t>изменение стиля общения учителей с детьми.</a:t>
            </a:r>
          </a:p>
          <a:p>
            <a:pPr>
              <a:spcAft>
                <a:spcPts val="750"/>
              </a:spcAft>
              <a:buSzPts val="1000"/>
              <a:buFont typeface="Symbol" pitchFamily="18" charset="2"/>
              <a:buChar char=""/>
            </a:pPr>
            <a:r>
              <a:rPr lang="ru-RU" sz="2000" b="1" dirty="0" smtClean="0">
                <a:latin typeface="Trebuchet MS" pitchFamily="34" charset="0"/>
              </a:rPr>
              <a:t>различие </a:t>
            </a:r>
            <a:r>
              <a:rPr lang="ru-RU" sz="2000" b="1" dirty="0">
                <a:latin typeface="Trebuchet MS" pitchFamily="34" charset="0"/>
              </a:rPr>
              <a:t>требований со стороны учителей-предметников;</a:t>
            </a:r>
          </a:p>
          <a:p>
            <a:pPr>
              <a:spcAft>
                <a:spcPts val="75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voevodsk-school.ucoz.ru/foto2015/sentabr/pdd2015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156686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sc467.kolp.gov.spb.ru/analiz2013/pree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400" y="260350"/>
            <a:ext cx="8010525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5172075" y="93663"/>
            <a:ext cx="4211638" cy="684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750"/>
              </a:spcAft>
              <a:buSzPts val="1000"/>
              <a:tabLst>
                <a:tab pos="4572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Переход в основную школу совпадает с началом кризисного периода, связанного с физическим созреванием, сменой ведущей деятельности, повышением уровня тревожности. Они чаще отвлекаются, неадекватно реагируют на замечания, иногда ведут себя вызывающе, бывают раздражены, капризны. </a:t>
            </a:r>
            <a:r>
              <a:rPr lang="ru-RU" sz="2400" b="1" dirty="0" smtClean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Это </a:t>
            </a:r>
            <a:r>
              <a:rPr lang="ru-RU" sz="2400" b="1" dirty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объективно сложные психологические этапы взросления.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4" descr="http://mtdata.ru/u3/photoE7BF/20682489473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1123950"/>
            <a:ext cx="44069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4043363" y="439738"/>
            <a:ext cx="5692775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b="1" dirty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Пятиклассники перешли от одного учителя, который строил с каждым ребенком и с его семьей разносторонние отношения, ко многим предметникам, отношения которых с учеником и его родителями становятся ситуативными и касаются в основном вопросов успеваемости и поведения на уроках.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Конечно, большую </a:t>
            </a:r>
            <a:r>
              <a:rPr lang="ru-RU" sz="2000" b="1" dirty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роль играют родители в процессе адаптации. Многие родители считают своих детей уже взрослыми и ослабляют свой контроль за детьми, возложив всю ответственность на школу и классного руководителя.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dirty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Вместо одного своего кабинета появляется кабинетная система, в которой 5-тиклассник чувствует себя “беспризорником</a:t>
            </a:r>
            <a:r>
              <a:rPr lang="ru-RU" dirty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”.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rxtv.ru/img_tv/tvshkola-vyzhivaniya_img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896938"/>
            <a:ext cx="3887788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733425" y="579438"/>
            <a:ext cx="8410575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>
                <a:solidFill>
                  <a:srgbClr val="333333"/>
                </a:solidFill>
                <a:latin typeface="Helvetica"/>
                <a:cs typeface="Times New Roman" pitchFamily="18" charset="0"/>
              </a:rPr>
              <a:t>Одна из главных проблем – это адаптация к новым учителям, что сопровождается часто конфликтами, взаимным недовольством учителей и учеников друг другом.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b="1">
                <a:solidFill>
                  <a:srgbClr val="333333"/>
                </a:solidFill>
                <a:latin typeface="Helvetica"/>
                <a:cs typeface="Times New Roman" pitchFamily="18" charset="0"/>
              </a:rPr>
              <a:t>Очень многое, да пожалуй всё, зависит от учителя. Ведь не секрет, что многим учителям, работающим в 5 классе, с первых дней хочется видеть перед собой умных, самостоятельных, моментально адаптирующихся к требованиям конкретного учителя, учеников. И видит своих новых учеников маленькими , чрезвычайно несамостоятельными и не слишком образованными. Учителя начальных классов и основной школы по-разному смотрят на пятиклассников</a:t>
            </a:r>
            <a:r>
              <a:rPr lang="ru-RU" sz="2400">
                <a:solidFill>
                  <a:srgbClr val="333333"/>
                </a:solidFill>
                <a:latin typeface="Helvetica"/>
                <a:cs typeface="Times New Roman" pitchFamily="18" charset="0"/>
              </a:rPr>
              <a:t>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3717925" y="636588"/>
            <a:ext cx="6056313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b="1">
                <a:solidFill>
                  <a:srgbClr val="333333"/>
                </a:solidFill>
                <a:latin typeface="Helvetica"/>
                <a:cs typeface="Times New Roman" pitchFamily="18" charset="0"/>
              </a:rPr>
              <a:t>Несогласованность между четвертыми и пятыми классами выражается и в различии методов обучения. Довольно значительным является расхождение в методиках преподавания. В 5 классе резко увеличился удельный вес теоретических знаний по сравнению с начальной школой.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>
                <a:solidFill>
                  <a:srgbClr val="333333"/>
                </a:solidFill>
                <a:latin typeface="Helvetica"/>
                <a:cs typeface="Times New Roman" pitchFamily="18" charset="0"/>
              </a:rPr>
              <a:t>Наличие проблемы преемственности при обучении  связано не только с переходом от одного учителя к другому (на что сейчас в практике обучения делается высокий акцент), но и с переходом к изучению материала более высокого уровня абстракции и недостаточно развитым для ее усвоения абстрактным мышлением учащихся.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news-vendor.com/nimages/3/7/4/37424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013" y="1584325"/>
            <a:ext cx="2982912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390525" y="504825"/>
            <a:ext cx="8902700" cy="641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Для обучения в средней школе важен основательный, прочный фундамент, полученный в начальной школе. Это 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  <a:buSzPts val="1000"/>
            </a:pPr>
            <a:r>
              <a:rPr lang="ru-RU" sz="2400" b="1" dirty="0" smtClean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Недостаточная </a:t>
            </a:r>
            <a:r>
              <a:rPr lang="ru-RU" sz="2400" b="1" dirty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техника чтения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  <a:buSzPts val="1000"/>
            </a:pPr>
            <a:r>
              <a:rPr lang="ru-RU" sz="2400" b="1" dirty="0" smtClean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- Недостаточная </a:t>
            </a:r>
            <a:r>
              <a:rPr lang="ru-RU" sz="2400" b="1" dirty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скорость письма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  <a:buSzPts val="1000"/>
            </a:pPr>
            <a:r>
              <a:rPr lang="ru-RU" sz="2400" b="1" dirty="0" smtClean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- Неустойчивость </a:t>
            </a:r>
            <a:r>
              <a:rPr lang="ru-RU" sz="2400" b="1" dirty="0">
                <a:solidFill>
                  <a:srgbClr val="333333"/>
                </a:solidFill>
                <a:latin typeface="Helvetica"/>
                <a:cs typeface="Times New Roman" pitchFamily="18" charset="0"/>
              </a:rPr>
              <a:t>внимания</a:t>
            </a:r>
          </a:p>
          <a:p>
            <a:r>
              <a:rPr lang="ru-RU" sz="2400" dirty="0">
                <a:latin typeface="Trebuchet MS" pitchFamily="34" charset="0"/>
              </a:rPr>
              <a:t> </a:t>
            </a:r>
          </a:p>
          <a:p>
            <a:r>
              <a:rPr lang="ru-RU" sz="2400" dirty="0">
                <a:latin typeface="Trebuchet MS" pitchFamily="34" charset="0"/>
              </a:rPr>
              <a:t>Учителю 5 классов нельзя отказываться от организационных форм, характерных для работы учителя начальной школы, привычных для детей приемов учебной деятельности, надо опираться на уже сформированные знания и умения, имеющийся запас представлений, понимаемых терминов и т.д. Ведь большая часть материала, изучаемого в 5 классе, является обобщением и повторением того материала, с которым ученики пришли из начальной школы.</a:t>
            </a:r>
          </a:p>
          <a:p>
            <a:r>
              <a:rPr lang="ru-RU" sz="2400" dirty="0">
                <a:latin typeface="Trebuchet MS" pitchFamily="34" charset="0"/>
              </a:rPr>
              <a:t> </a:t>
            </a:r>
          </a:p>
          <a:p>
            <a:pPr>
              <a:spcAft>
                <a:spcPts val="750"/>
              </a:spcAft>
              <a:buSzPts val="1000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</TotalTime>
  <Words>834</Words>
  <Application>Microsoft Office PowerPoint</Application>
  <PresentationFormat>Широкоэкранный</PresentationFormat>
  <Paragraphs>90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Courier New</vt:lpstr>
      <vt:lpstr>Helvetica</vt:lpstr>
      <vt:lpstr>Symbol</vt:lpstr>
      <vt:lpstr>Times New Roman</vt:lpstr>
      <vt:lpstr>Trebuchet MS</vt:lpstr>
      <vt:lpstr>Wingdings 3</vt:lpstr>
      <vt:lpstr>Грань</vt:lpstr>
      <vt:lpstr>ПРЕЕМСТВЕННОСТЬ НАЧАЛЬНОЙ ШКОЛЫ И СРЕДНЕГО ЗВЕНА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ПРЕЕМСТВЕННОСТЬ НАЧАЛЬНОЙ ШКОЛЫ И СРЕДНЕГО ЗВЕНА</dc:title>
  <dc:creator>Admin</dc:creator>
  <cp:lastModifiedBy>Амина</cp:lastModifiedBy>
  <cp:revision>20</cp:revision>
  <dcterms:created xsi:type="dcterms:W3CDTF">2016-11-01T13:16:45Z</dcterms:created>
  <dcterms:modified xsi:type="dcterms:W3CDTF">2017-01-29T10:12:05Z</dcterms:modified>
</cp:coreProperties>
</file>